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7" r:id="rId2"/>
    <p:sldMasterId id="2147483754" r:id="rId3"/>
  </p:sldMasterIdLst>
  <p:notesMasterIdLst>
    <p:notesMasterId r:id="rId50"/>
  </p:notesMasterIdLst>
  <p:handoutMasterIdLst>
    <p:handoutMasterId r:id="rId51"/>
  </p:handoutMasterIdLst>
  <p:sldIdLst>
    <p:sldId id="377" r:id="rId4"/>
    <p:sldId id="385" r:id="rId5"/>
    <p:sldId id="386" r:id="rId6"/>
    <p:sldId id="329" r:id="rId7"/>
    <p:sldId id="379" r:id="rId8"/>
    <p:sldId id="411" r:id="rId9"/>
    <p:sldId id="399" r:id="rId10"/>
    <p:sldId id="400" r:id="rId11"/>
    <p:sldId id="401" r:id="rId12"/>
    <p:sldId id="433" r:id="rId13"/>
    <p:sldId id="403" r:id="rId14"/>
    <p:sldId id="434" r:id="rId15"/>
    <p:sldId id="435" r:id="rId16"/>
    <p:sldId id="436" r:id="rId17"/>
    <p:sldId id="438" r:id="rId18"/>
    <p:sldId id="437" r:id="rId19"/>
    <p:sldId id="428" r:id="rId20"/>
    <p:sldId id="412" r:id="rId21"/>
    <p:sldId id="414" r:id="rId22"/>
    <p:sldId id="418" r:id="rId23"/>
    <p:sldId id="419" r:id="rId24"/>
    <p:sldId id="421" r:id="rId25"/>
    <p:sldId id="439" r:id="rId26"/>
    <p:sldId id="341" r:id="rId27"/>
    <p:sldId id="391" r:id="rId28"/>
    <p:sldId id="417" r:id="rId29"/>
    <p:sldId id="398" r:id="rId30"/>
    <p:sldId id="422" r:id="rId31"/>
    <p:sldId id="426" r:id="rId32"/>
    <p:sldId id="427" r:id="rId33"/>
    <p:sldId id="425" r:id="rId34"/>
    <p:sldId id="424" r:id="rId35"/>
    <p:sldId id="423" r:id="rId36"/>
    <p:sldId id="404" r:id="rId37"/>
    <p:sldId id="405" r:id="rId38"/>
    <p:sldId id="440" r:id="rId39"/>
    <p:sldId id="406" r:id="rId40"/>
    <p:sldId id="429" r:id="rId41"/>
    <p:sldId id="430" r:id="rId42"/>
    <p:sldId id="407" r:id="rId43"/>
    <p:sldId id="408" r:id="rId44"/>
    <p:sldId id="409" r:id="rId45"/>
    <p:sldId id="431" r:id="rId46"/>
    <p:sldId id="432" r:id="rId47"/>
    <p:sldId id="420" r:id="rId48"/>
    <p:sldId id="410" r:id="rId49"/>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BB928E10-A69C-42F6-8B07-A2FEAC067766}">
          <p14:sldIdLst/>
        </p14:section>
        <p14:section name="SLIDE STARTERS" id="{ACC24B29-0CC7-491A-A98A-CF7CBDBE501E}">
          <p14:sldIdLst>
            <p14:sldId id="377"/>
            <p14:sldId id="385"/>
            <p14:sldId id="386"/>
            <p14:sldId id="329"/>
            <p14:sldId id="379"/>
            <p14:sldId id="411"/>
            <p14:sldId id="399"/>
            <p14:sldId id="400"/>
            <p14:sldId id="401"/>
            <p14:sldId id="433"/>
            <p14:sldId id="403"/>
            <p14:sldId id="434"/>
            <p14:sldId id="435"/>
            <p14:sldId id="436"/>
            <p14:sldId id="438"/>
            <p14:sldId id="437"/>
            <p14:sldId id="428"/>
            <p14:sldId id="412"/>
            <p14:sldId id="414"/>
            <p14:sldId id="418"/>
            <p14:sldId id="419"/>
            <p14:sldId id="421"/>
            <p14:sldId id="439"/>
            <p14:sldId id="341"/>
            <p14:sldId id="391"/>
            <p14:sldId id="417"/>
            <p14:sldId id="398"/>
            <p14:sldId id="422"/>
            <p14:sldId id="426"/>
            <p14:sldId id="427"/>
            <p14:sldId id="425"/>
            <p14:sldId id="424"/>
            <p14:sldId id="423"/>
            <p14:sldId id="404"/>
            <p14:sldId id="405"/>
            <p14:sldId id="440"/>
            <p14:sldId id="406"/>
            <p14:sldId id="429"/>
            <p14:sldId id="430"/>
            <p14:sldId id="407"/>
            <p14:sldId id="408"/>
            <p14:sldId id="409"/>
            <p14:sldId id="431"/>
            <p14:sldId id="432"/>
            <p14:sldId id="420"/>
            <p14:sldId id="4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61C"/>
    <a:srgbClr val="0074AF"/>
    <a:srgbClr val="E6E6E6"/>
    <a:srgbClr val="DC5924"/>
    <a:srgbClr val="B7472A"/>
    <a:srgbClr val="000000"/>
    <a:srgbClr val="FFFFFF"/>
    <a:srgbClr val="75D1FF"/>
    <a:srgbClr val="7F7F7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233" autoAdjust="0"/>
    <p:restoredTop sz="84972" autoAdjust="0"/>
  </p:normalViewPr>
  <p:slideViewPr>
    <p:cSldViewPr snapToGrid="0">
      <p:cViewPr varScale="1">
        <p:scale>
          <a:sx n="60" d="100"/>
          <a:sy n="60" d="100"/>
        </p:scale>
        <p:origin x="78" y="396"/>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smtClean="0">
                <a:solidFill>
                  <a:schemeClr val="tx1"/>
                </a:solidFill>
              </a:rPr>
              <a:t>Literacy</a:t>
            </a:r>
            <a:r>
              <a:rPr lang="en-US" baseline="0" dirty="0" smtClean="0">
                <a:solidFill>
                  <a:schemeClr val="tx1"/>
                </a:solidFill>
              </a:rPr>
              <a:t> Rate as per the census of 2011.</a:t>
            </a:r>
          </a:p>
          <a:p>
            <a:pPr>
              <a:defRPr/>
            </a:pPr>
            <a:endParaRPr lang="en-US" dirty="0">
              <a:solidFill>
                <a:schemeClr val="tx1"/>
              </a:solidFill>
            </a:endParaRPr>
          </a:p>
        </c:rich>
      </c:tx>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Male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Male </c:v>
                </c:pt>
                <c:pt idx="1">
                  <c:v> Female</c:v>
                </c:pt>
              </c:strCache>
            </c:strRef>
          </c:cat>
          <c:val>
            <c:numRef>
              <c:f>Sheet1!$B$2:$B$3</c:f>
              <c:numCache>
                <c:formatCode>General</c:formatCode>
                <c:ptCount val="2"/>
                <c:pt idx="0" formatCode="0.00%">
                  <c:v>0.82140000000000002</c:v>
                </c:pt>
              </c:numCache>
            </c:numRef>
          </c:val>
          <c:extLst>
            <c:ext xmlns:c16="http://schemas.microsoft.com/office/drawing/2014/chart" uri="{C3380CC4-5D6E-409C-BE32-E72D297353CC}">
              <c16:uniqueId val="{00000000-E4E2-4540-BD3E-D9D9CF6797A8}"/>
            </c:ext>
          </c:extLst>
        </c:ser>
        <c:ser>
          <c:idx val="1"/>
          <c:order val="1"/>
          <c:tx>
            <c:strRef>
              <c:f>Sheet1!$C$1</c:f>
              <c:strCache>
                <c:ptCount val="1"/>
                <c:pt idx="0">
                  <c:v>   </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Male </c:v>
                </c:pt>
                <c:pt idx="1">
                  <c:v> Female</c:v>
                </c:pt>
              </c:strCache>
            </c:strRef>
          </c:cat>
          <c:val>
            <c:numRef>
              <c:f>Sheet1!$C$2:$C$3</c:f>
              <c:numCache>
                <c:formatCode>0.00%</c:formatCode>
                <c:ptCount val="2"/>
              </c:numCache>
            </c:numRef>
          </c:val>
          <c:extLst>
            <c:ext xmlns:c16="http://schemas.microsoft.com/office/drawing/2014/chart" uri="{C3380CC4-5D6E-409C-BE32-E72D297353CC}">
              <c16:uniqueId val="{00000001-E4E2-4540-BD3E-D9D9CF6797A8}"/>
            </c:ext>
          </c:extLst>
        </c:ser>
        <c:ser>
          <c:idx val="2"/>
          <c:order val="2"/>
          <c:tx>
            <c:strRef>
              <c:f>Sheet1!$D$1</c:f>
              <c:strCache>
                <c:ptCount val="1"/>
                <c:pt idx="0">
                  <c:v> Female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Male </c:v>
                </c:pt>
                <c:pt idx="1">
                  <c:v> Female</c:v>
                </c:pt>
              </c:strCache>
            </c:strRef>
          </c:cat>
          <c:val>
            <c:numRef>
              <c:f>Sheet1!$D$2:$D$3</c:f>
              <c:numCache>
                <c:formatCode>0.00%</c:formatCode>
                <c:ptCount val="2"/>
                <c:pt idx="1">
                  <c:v>0.65459999999999996</c:v>
                </c:pt>
              </c:numCache>
            </c:numRef>
          </c:val>
          <c:extLst>
            <c:ext xmlns:c16="http://schemas.microsoft.com/office/drawing/2014/chart" uri="{C3380CC4-5D6E-409C-BE32-E72D297353CC}">
              <c16:uniqueId val="{00000003-E4E2-4540-BD3E-D9D9CF6797A8}"/>
            </c:ext>
          </c:extLst>
        </c:ser>
        <c:dLbls>
          <c:dLblPos val="inEnd"/>
          <c:showLegendKey val="0"/>
          <c:showVal val="1"/>
          <c:showCatName val="0"/>
          <c:showSerName val="0"/>
          <c:showPercent val="0"/>
          <c:showBubbleSize val="0"/>
        </c:dLbls>
        <c:gapWidth val="267"/>
        <c:overlap val="-43"/>
        <c:axId val="371488736"/>
        <c:axId val="371485456"/>
      </c:barChart>
      <c:catAx>
        <c:axId val="37148873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371485456"/>
        <c:crosses val="autoZero"/>
        <c:auto val="1"/>
        <c:lblAlgn val="ctr"/>
        <c:lblOffset val="100"/>
        <c:noMultiLvlLbl val="0"/>
      </c:catAx>
      <c:valAx>
        <c:axId val="371485456"/>
        <c:scaling>
          <c:orientation val="minMax"/>
        </c:scaling>
        <c:delete val="0"/>
        <c:axPos val="l"/>
        <c:majorGridlines>
          <c:spPr>
            <a:ln w="9525" cap="flat" cmpd="sng" algn="ctr">
              <a:solidFill>
                <a:schemeClr val="dk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371488736"/>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smtClean="0">
                <a:solidFill>
                  <a:schemeClr val="tx1"/>
                </a:solidFill>
              </a:rPr>
              <a:t>State</a:t>
            </a:r>
            <a:r>
              <a:rPr lang="en-US" baseline="0" dirty="0" smtClean="0">
                <a:solidFill>
                  <a:schemeClr val="tx1"/>
                </a:solidFill>
              </a:rPr>
              <a:t> Based Female Literacy Rate(as per census of 2011)</a:t>
            </a:r>
          </a:p>
        </c:rich>
      </c:tx>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Kerala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strRef>
              <c:f>Sheet1!$A$2:$A$6</c:f>
              <c:strCache>
                <c:ptCount val="4"/>
                <c:pt idx="0">
                  <c:v>Kerala</c:v>
                </c:pt>
                <c:pt idx="1">
                  <c:v> Rajasthan</c:v>
                </c:pt>
                <c:pt idx="2">
                  <c:v> Uttar Pradesh</c:v>
                </c:pt>
                <c:pt idx="3">
                  <c:v> Bihar</c:v>
                </c:pt>
              </c:strCache>
            </c:strRef>
          </c:cat>
          <c:val>
            <c:numRef>
              <c:f>Sheet1!$B$2:$B$6</c:f>
              <c:numCache>
                <c:formatCode>General</c:formatCode>
                <c:ptCount val="5"/>
                <c:pt idx="0" formatCode="0%">
                  <c:v>0.92</c:v>
                </c:pt>
              </c:numCache>
            </c:numRef>
          </c:val>
          <c:extLst>
            <c:ext xmlns:c16="http://schemas.microsoft.com/office/drawing/2014/chart" uri="{C3380CC4-5D6E-409C-BE32-E72D297353CC}">
              <c16:uniqueId val="{00000000-B1A5-473A-A985-EB589069D15D}"/>
            </c:ext>
          </c:extLst>
        </c:ser>
        <c:ser>
          <c:idx val="1"/>
          <c:order val="1"/>
          <c:tx>
            <c:strRef>
              <c:f>Sheet1!$C$1</c:f>
              <c:strCache>
                <c:ptCount val="1"/>
                <c:pt idx="0">
                  <c:v>Rajasthan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strRef>
              <c:f>Sheet1!$A$2:$A$6</c:f>
              <c:strCache>
                <c:ptCount val="4"/>
                <c:pt idx="0">
                  <c:v>Kerala</c:v>
                </c:pt>
                <c:pt idx="1">
                  <c:v> Rajasthan</c:v>
                </c:pt>
                <c:pt idx="2">
                  <c:v> Uttar Pradesh</c:v>
                </c:pt>
                <c:pt idx="3">
                  <c:v> Bihar</c:v>
                </c:pt>
              </c:strCache>
            </c:strRef>
          </c:cat>
          <c:val>
            <c:numRef>
              <c:f>Sheet1!$C$2:$C$6</c:f>
              <c:numCache>
                <c:formatCode>0.00%</c:formatCode>
                <c:ptCount val="5"/>
                <c:pt idx="1">
                  <c:v>0.52700000000000002</c:v>
                </c:pt>
              </c:numCache>
            </c:numRef>
          </c:val>
          <c:extLst>
            <c:ext xmlns:c16="http://schemas.microsoft.com/office/drawing/2014/chart" uri="{C3380CC4-5D6E-409C-BE32-E72D297353CC}">
              <c16:uniqueId val="{00000001-B1A5-473A-A985-EB589069D15D}"/>
            </c:ext>
          </c:extLst>
        </c:ser>
        <c:ser>
          <c:idx val="2"/>
          <c:order val="2"/>
          <c:tx>
            <c:strRef>
              <c:f>Sheet1!$D$1</c:f>
              <c:strCache>
                <c:ptCount val="1"/>
                <c:pt idx="0">
                  <c:v> Uttar Pradesh</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strRef>
              <c:f>Sheet1!$A$2:$A$6</c:f>
              <c:strCache>
                <c:ptCount val="4"/>
                <c:pt idx="0">
                  <c:v>Kerala</c:v>
                </c:pt>
                <c:pt idx="1">
                  <c:v> Rajasthan</c:v>
                </c:pt>
                <c:pt idx="2">
                  <c:v> Uttar Pradesh</c:v>
                </c:pt>
                <c:pt idx="3">
                  <c:v> Bihar</c:v>
                </c:pt>
              </c:strCache>
            </c:strRef>
          </c:cat>
          <c:val>
            <c:numRef>
              <c:f>Sheet1!$D$2:$D$6</c:f>
              <c:numCache>
                <c:formatCode>General</c:formatCode>
                <c:ptCount val="5"/>
                <c:pt idx="2" formatCode="0.00%">
                  <c:v>0.59299999999999997</c:v>
                </c:pt>
              </c:numCache>
            </c:numRef>
          </c:val>
          <c:extLst>
            <c:ext xmlns:c16="http://schemas.microsoft.com/office/drawing/2014/chart" uri="{C3380CC4-5D6E-409C-BE32-E72D297353CC}">
              <c16:uniqueId val="{00000002-B1A5-473A-A985-EB589069D15D}"/>
            </c:ext>
          </c:extLst>
        </c:ser>
        <c:ser>
          <c:idx val="3"/>
          <c:order val="3"/>
          <c:tx>
            <c:strRef>
              <c:f>Sheet1!$E$1</c:f>
              <c:strCache>
                <c:ptCount val="1"/>
                <c:pt idx="0">
                  <c:v>Bihar</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strRef>
              <c:f>Sheet1!$A$2:$A$6</c:f>
              <c:strCache>
                <c:ptCount val="4"/>
                <c:pt idx="0">
                  <c:v>Kerala</c:v>
                </c:pt>
                <c:pt idx="1">
                  <c:v> Rajasthan</c:v>
                </c:pt>
                <c:pt idx="2">
                  <c:v> Uttar Pradesh</c:v>
                </c:pt>
                <c:pt idx="3">
                  <c:v> Bihar</c:v>
                </c:pt>
              </c:strCache>
            </c:strRef>
          </c:cat>
          <c:val>
            <c:numRef>
              <c:f>Sheet1!$E$2:$E$6</c:f>
              <c:numCache>
                <c:formatCode>General</c:formatCode>
                <c:ptCount val="5"/>
                <c:pt idx="3" formatCode="0.00%">
                  <c:v>0.53300000000000003</c:v>
                </c:pt>
              </c:numCache>
            </c:numRef>
          </c:val>
          <c:extLst>
            <c:ext xmlns:c16="http://schemas.microsoft.com/office/drawing/2014/chart" uri="{C3380CC4-5D6E-409C-BE32-E72D297353CC}">
              <c16:uniqueId val="{00000003-B1A5-473A-A985-EB589069D15D}"/>
            </c:ext>
          </c:extLst>
        </c:ser>
        <c:dLbls>
          <c:dLblPos val="outEnd"/>
          <c:showLegendKey val="0"/>
          <c:showVal val="1"/>
          <c:showCatName val="0"/>
          <c:showSerName val="0"/>
          <c:showPercent val="0"/>
          <c:showBubbleSize val="0"/>
        </c:dLbls>
        <c:gapWidth val="267"/>
        <c:overlap val="-43"/>
        <c:axId val="378595144"/>
        <c:axId val="378592848"/>
      </c:barChart>
      <c:catAx>
        <c:axId val="37859514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378592848"/>
        <c:crosses val="autoZero"/>
        <c:auto val="1"/>
        <c:lblAlgn val="ctr"/>
        <c:lblOffset val="100"/>
        <c:noMultiLvlLbl val="0"/>
      </c:catAx>
      <c:valAx>
        <c:axId val="378592848"/>
        <c:scaling>
          <c:orientation val="minMax"/>
        </c:scaling>
        <c:delete val="0"/>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378595144"/>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Literacy Rate in 2010 </a:t>
            </a:r>
          </a:p>
        </c:rich>
      </c:tx>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Male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Male</c:v>
                </c:pt>
                <c:pt idx="1">
                  <c:v>Female</c:v>
                </c:pt>
              </c:strCache>
            </c:strRef>
          </c:cat>
          <c:val>
            <c:numRef>
              <c:f>Sheet1!$B$2:$B$3</c:f>
              <c:numCache>
                <c:formatCode>General</c:formatCode>
                <c:ptCount val="2"/>
                <c:pt idx="0" formatCode="0.00%">
                  <c:v>0.90100000000000002</c:v>
                </c:pt>
              </c:numCache>
            </c:numRef>
          </c:val>
          <c:extLst>
            <c:ext xmlns:c16="http://schemas.microsoft.com/office/drawing/2014/chart" uri="{C3380CC4-5D6E-409C-BE32-E72D297353CC}">
              <c16:uniqueId val="{00000000-B419-429C-A5C8-4A61DFD783DF}"/>
            </c:ext>
          </c:extLst>
        </c:ser>
        <c:ser>
          <c:idx val="1"/>
          <c:order val="1"/>
          <c:tx>
            <c:strRef>
              <c:f>Sheet1!$C$1</c:f>
              <c:strCache>
                <c:ptCount val="1"/>
                <c:pt idx="0">
                  <c:v>   </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Male</c:v>
                </c:pt>
                <c:pt idx="1">
                  <c:v>Female</c:v>
                </c:pt>
              </c:strCache>
            </c:strRef>
          </c:cat>
          <c:val>
            <c:numRef>
              <c:f>Sheet1!$C$2:$C$3</c:f>
              <c:numCache>
                <c:formatCode>General</c:formatCode>
                <c:ptCount val="2"/>
              </c:numCache>
            </c:numRef>
          </c:val>
          <c:extLst>
            <c:ext xmlns:c16="http://schemas.microsoft.com/office/drawing/2014/chart" uri="{C3380CC4-5D6E-409C-BE32-E72D297353CC}">
              <c16:uniqueId val="{00000001-B419-429C-A5C8-4A61DFD783DF}"/>
            </c:ext>
          </c:extLst>
        </c:ser>
        <c:ser>
          <c:idx val="2"/>
          <c:order val="2"/>
          <c:tx>
            <c:strRef>
              <c:f>Sheet1!$D$1</c:f>
              <c:strCache>
                <c:ptCount val="1"/>
                <c:pt idx="0">
                  <c:v>Female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Male</c:v>
                </c:pt>
                <c:pt idx="1">
                  <c:v>Female</c:v>
                </c:pt>
              </c:strCache>
            </c:strRef>
          </c:cat>
          <c:val>
            <c:numRef>
              <c:f>Sheet1!$D$2:$D$3</c:f>
              <c:numCache>
                <c:formatCode>0%</c:formatCode>
                <c:ptCount val="2"/>
                <c:pt idx="1">
                  <c:v>0.90700000000000003</c:v>
                </c:pt>
              </c:numCache>
            </c:numRef>
          </c:val>
          <c:extLst>
            <c:ext xmlns:c16="http://schemas.microsoft.com/office/drawing/2014/chart" uri="{C3380CC4-5D6E-409C-BE32-E72D297353CC}">
              <c16:uniqueId val="{00000004-B419-429C-A5C8-4A61DFD783DF}"/>
            </c:ext>
          </c:extLst>
        </c:ser>
        <c:dLbls>
          <c:dLblPos val="inEnd"/>
          <c:showLegendKey val="0"/>
          <c:showVal val="1"/>
          <c:showCatName val="0"/>
          <c:showSerName val="0"/>
          <c:showPercent val="0"/>
          <c:showBubbleSize val="0"/>
        </c:dLbls>
        <c:gapWidth val="267"/>
        <c:overlap val="-43"/>
        <c:axId val="393951888"/>
        <c:axId val="393960744"/>
      </c:barChart>
      <c:catAx>
        <c:axId val="39395188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393960744"/>
        <c:crosses val="autoZero"/>
        <c:auto val="1"/>
        <c:lblAlgn val="ctr"/>
        <c:lblOffset val="100"/>
        <c:noMultiLvlLbl val="0"/>
      </c:catAx>
      <c:valAx>
        <c:axId val="393960744"/>
        <c:scaling>
          <c:orientation val="minMax"/>
        </c:scaling>
        <c:delete val="0"/>
        <c:axPos val="l"/>
        <c:majorGridlines>
          <c:spPr>
            <a:ln w="9525" cap="flat" cmpd="sng" algn="ctr">
              <a:solidFill>
                <a:schemeClr val="dk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393951888"/>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4/16/2018</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4/16/2018</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649825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2170303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13</a:t>
            </a:fld>
            <a:endParaRPr lang="en-US"/>
          </a:p>
        </p:txBody>
      </p:sp>
    </p:spTree>
    <p:extLst>
      <p:ext uri="{BB962C8B-B14F-4D97-AF65-F5344CB8AC3E}">
        <p14:creationId xmlns:p14="http://schemas.microsoft.com/office/powerpoint/2010/main" val="2010002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14</a:t>
            </a:fld>
            <a:endParaRPr lang="en-US"/>
          </a:p>
        </p:txBody>
      </p:sp>
    </p:spTree>
    <p:extLst>
      <p:ext uri="{BB962C8B-B14F-4D97-AF65-F5344CB8AC3E}">
        <p14:creationId xmlns:p14="http://schemas.microsoft.com/office/powerpoint/2010/main" val="382605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15</a:t>
            </a:fld>
            <a:endParaRPr lang="en-US"/>
          </a:p>
        </p:txBody>
      </p:sp>
    </p:spTree>
    <p:extLst>
      <p:ext uri="{BB962C8B-B14F-4D97-AF65-F5344CB8AC3E}">
        <p14:creationId xmlns:p14="http://schemas.microsoft.com/office/powerpoint/2010/main" val="441137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a:p>
        </p:txBody>
      </p:sp>
    </p:spTree>
    <p:extLst>
      <p:ext uri="{BB962C8B-B14F-4D97-AF65-F5344CB8AC3E}">
        <p14:creationId xmlns:p14="http://schemas.microsoft.com/office/powerpoint/2010/main" val="1840596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4/16/2018 12:36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49012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19</a:t>
            </a:fld>
            <a:endParaRPr lang="en-US"/>
          </a:p>
        </p:txBody>
      </p:sp>
    </p:spTree>
    <p:extLst>
      <p:ext uri="{BB962C8B-B14F-4D97-AF65-F5344CB8AC3E}">
        <p14:creationId xmlns:p14="http://schemas.microsoft.com/office/powerpoint/2010/main" val="199941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20</a:t>
            </a:fld>
            <a:endParaRPr lang="en-US"/>
          </a:p>
        </p:txBody>
      </p:sp>
    </p:spTree>
    <p:extLst>
      <p:ext uri="{BB962C8B-B14F-4D97-AF65-F5344CB8AC3E}">
        <p14:creationId xmlns:p14="http://schemas.microsoft.com/office/powerpoint/2010/main" val="2495518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21</a:t>
            </a:fld>
            <a:endParaRPr lang="en-US"/>
          </a:p>
        </p:txBody>
      </p:sp>
    </p:spTree>
    <p:extLst>
      <p:ext uri="{BB962C8B-B14F-4D97-AF65-F5344CB8AC3E}">
        <p14:creationId xmlns:p14="http://schemas.microsoft.com/office/powerpoint/2010/main" val="1825532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22</a:t>
            </a:fld>
            <a:endParaRPr lang="en-US"/>
          </a:p>
        </p:txBody>
      </p:sp>
    </p:spTree>
    <p:extLst>
      <p:ext uri="{BB962C8B-B14F-4D97-AF65-F5344CB8AC3E}">
        <p14:creationId xmlns:p14="http://schemas.microsoft.com/office/powerpoint/2010/main" val="289504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171904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23</a:t>
            </a:fld>
            <a:endParaRPr lang="en-US"/>
          </a:p>
        </p:txBody>
      </p:sp>
    </p:spTree>
    <p:extLst>
      <p:ext uri="{BB962C8B-B14F-4D97-AF65-F5344CB8AC3E}">
        <p14:creationId xmlns:p14="http://schemas.microsoft.com/office/powerpoint/2010/main" val="2418815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25</a:t>
            </a:fld>
            <a:endParaRPr lang="en-US"/>
          </a:p>
        </p:txBody>
      </p:sp>
    </p:spTree>
    <p:extLst>
      <p:ext uri="{BB962C8B-B14F-4D97-AF65-F5344CB8AC3E}">
        <p14:creationId xmlns:p14="http://schemas.microsoft.com/office/powerpoint/2010/main" val="1297164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26</a:t>
            </a:fld>
            <a:endParaRPr lang="en-US"/>
          </a:p>
        </p:txBody>
      </p:sp>
    </p:spTree>
    <p:extLst>
      <p:ext uri="{BB962C8B-B14F-4D97-AF65-F5344CB8AC3E}">
        <p14:creationId xmlns:p14="http://schemas.microsoft.com/office/powerpoint/2010/main" val="1014933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27</a:t>
            </a:fld>
            <a:endParaRPr lang="en-US"/>
          </a:p>
        </p:txBody>
      </p:sp>
    </p:spTree>
    <p:extLst>
      <p:ext uri="{BB962C8B-B14F-4D97-AF65-F5344CB8AC3E}">
        <p14:creationId xmlns:p14="http://schemas.microsoft.com/office/powerpoint/2010/main" val="1587802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28</a:t>
            </a:fld>
            <a:endParaRPr lang="en-US"/>
          </a:p>
        </p:txBody>
      </p:sp>
    </p:spTree>
    <p:extLst>
      <p:ext uri="{BB962C8B-B14F-4D97-AF65-F5344CB8AC3E}">
        <p14:creationId xmlns:p14="http://schemas.microsoft.com/office/powerpoint/2010/main" val="1862744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29</a:t>
            </a:fld>
            <a:endParaRPr lang="en-US"/>
          </a:p>
        </p:txBody>
      </p:sp>
    </p:spTree>
    <p:extLst>
      <p:ext uri="{BB962C8B-B14F-4D97-AF65-F5344CB8AC3E}">
        <p14:creationId xmlns:p14="http://schemas.microsoft.com/office/powerpoint/2010/main" val="3940491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30</a:t>
            </a:fld>
            <a:endParaRPr lang="en-US"/>
          </a:p>
        </p:txBody>
      </p:sp>
    </p:spTree>
    <p:extLst>
      <p:ext uri="{BB962C8B-B14F-4D97-AF65-F5344CB8AC3E}">
        <p14:creationId xmlns:p14="http://schemas.microsoft.com/office/powerpoint/2010/main" val="1056795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31</a:t>
            </a:fld>
            <a:endParaRPr lang="en-US"/>
          </a:p>
        </p:txBody>
      </p:sp>
    </p:spTree>
    <p:extLst>
      <p:ext uri="{BB962C8B-B14F-4D97-AF65-F5344CB8AC3E}">
        <p14:creationId xmlns:p14="http://schemas.microsoft.com/office/powerpoint/2010/main" val="2628312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32</a:t>
            </a:fld>
            <a:endParaRPr lang="en-US"/>
          </a:p>
        </p:txBody>
      </p:sp>
    </p:spTree>
    <p:extLst>
      <p:ext uri="{BB962C8B-B14F-4D97-AF65-F5344CB8AC3E}">
        <p14:creationId xmlns:p14="http://schemas.microsoft.com/office/powerpoint/2010/main" val="3132550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33</a:t>
            </a:fld>
            <a:endParaRPr lang="en-US"/>
          </a:p>
        </p:txBody>
      </p:sp>
    </p:spTree>
    <p:extLst>
      <p:ext uri="{BB962C8B-B14F-4D97-AF65-F5344CB8AC3E}">
        <p14:creationId xmlns:p14="http://schemas.microsoft.com/office/powerpoint/2010/main" val="2075628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653873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4/16/2018 12:36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53526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35</a:t>
            </a:fld>
            <a:endParaRPr lang="en-US"/>
          </a:p>
        </p:txBody>
      </p:sp>
    </p:spTree>
    <p:extLst>
      <p:ext uri="{BB962C8B-B14F-4D97-AF65-F5344CB8AC3E}">
        <p14:creationId xmlns:p14="http://schemas.microsoft.com/office/powerpoint/2010/main" val="3262029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36</a:t>
            </a:fld>
            <a:endParaRPr lang="en-US"/>
          </a:p>
        </p:txBody>
      </p:sp>
    </p:spTree>
    <p:extLst>
      <p:ext uri="{BB962C8B-B14F-4D97-AF65-F5344CB8AC3E}">
        <p14:creationId xmlns:p14="http://schemas.microsoft.com/office/powerpoint/2010/main" val="1709975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37</a:t>
            </a:fld>
            <a:endParaRPr lang="en-US"/>
          </a:p>
        </p:txBody>
      </p:sp>
    </p:spTree>
    <p:extLst>
      <p:ext uri="{BB962C8B-B14F-4D97-AF65-F5344CB8AC3E}">
        <p14:creationId xmlns:p14="http://schemas.microsoft.com/office/powerpoint/2010/main" val="612114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38</a:t>
            </a:fld>
            <a:endParaRPr lang="en-US"/>
          </a:p>
        </p:txBody>
      </p:sp>
    </p:spTree>
    <p:extLst>
      <p:ext uri="{BB962C8B-B14F-4D97-AF65-F5344CB8AC3E}">
        <p14:creationId xmlns:p14="http://schemas.microsoft.com/office/powerpoint/2010/main" val="15553690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39</a:t>
            </a:fld>
            <a:endParaRPr lang="en-US"/>
          </a:p>
        </p:txBody>
      </p:sp>
    </p:spTree>
    <p:extLst>
      <p:ext uri="{BB962C8B-B14F-4D97-AF65-F5344CB8AC3E}">
        <p14:creationId xmlns:p14="http://schemas.microsoft.com/office/powerpoint/2010/main" val="4282590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40</a:t>
            </a:fld>
            <a:endParaRPr lang="en-US"/>
          </a:p>
        </p:txBody>
      </p:sp>
    </p:spTree>
    <p:extLst>
      <p:ext uri="{BB962C8B-B14F-4D97-AF65-F5344CB8AC3E}">
        <p14:creationId xmlns:p14="http://schemas.microsoft.com/office/powerpoint/2010/main" val="536846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41</a:t>
            </a:fld>
            <a:endParaRPr lang="en-US"/>
          </a:p>
        </p:txBody>
      </p:sp>
    </p:spTree>
    <p:extLst>
      <p:ext uri="{BB962C8B-B14F-4D97-AF65-F5344CB8AC3E}">
        <p14:creationId xmlns:p14="http://schemas.microsoft.com/office/powerpoint/2010/main" val="40741243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42</a:t>
            </a:fld>
            <a:endParaRPr lang="en-US"/>
          </a:p>
        </p:txBody>
      </p:sp>
    </p:spTree>
    <p:extLst>
      <p:ext uri="{BB962C8B-B14F-4D97-AF65-F5344CB8AC3E}">
        <p14:creationId xmlns:p14="http://schemas.microsoft.com/office/powerpoint/2010/main" val="858423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a:p>
        </p:txBody>
      </p:sp>
    </p:spTree>
    <p:extLst>
      <p:ext uri="{BB962C8B-B14F-4D97-AF65-F5344CB8AC3E}">
        <p14:creationId xmlns:p14="http://schemas.microsoft.com/office/powerpoint/2010/main" val="1137576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4/16/2018 12:36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36060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2469566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1328561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10</a:t>
            </a:fld>
            <a:endParaRPr lang="en-US"/>
          </a:p>
        </p:txBody>
      </p:sp>
    </p:spTree>
    <p:extLst>
      <p:ext uri="{BB962C8B-B14F-4D97-AF65-F5344CB8AC3E}">
        <p14:creationId xmlns:p14="http://schemas.microsoft.com/office/powerpoint/2010/main" val="1674187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11</a:t>
            </a:fld>
            <a:endParaRPr lang="en-US"/>
          </a:p>
        </p:txBody>
      </p:sp>
    </p:spTree>
    <p:extLst>
      <p:ext uri="{BB962C8B-B14F-4D97-AF65-F5344CB8AC3E}">
        <p14:creationId xmlns:p14="http://schemas.microsoft.com/office/powerpoint/2010/main" val="1207537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41"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41"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7"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7"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41" y="2240231"/>
            <a:ext cx="9107555" cy="2308324"/>
          </a:xfrm>
          <a:prstGeom prst="rect">
            <a:avLst/>
          </a:prstGeom>
          <a:noFill/>
        </p:spPr>
        <p:txBody>
          <a:bodyPr anchor="b"/>
          <a:lstStyle>
            <a:lvl1pPr algn="ctr" defTabSz="914377"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p:cNvSpPr>
            <a:spLocks noGrp="1"/>
          </p:cNvSpPr>
          <p:nvPr>
            <p:ph type="body" sz="quarter" idx="10" hasCustomPrompt="1"/>
          </p:nvPr>
        </p:nvSpPr>
        <p:spPr>
          <a:xfrm>
            <a:off x="6096002" y="431804"/>
            <a:ext cx="5371039" cy="1830245"/>
          </a:xfrm>
        </p:spPr>
        <p:txBody>
          <a:bodyPr wrap="square" lIns="146304" rIns="146304">
            <a:spAutoFit/>
          </a:bodyPr>
          <a:lstStyle>
            <a:lvl1pPr marL="0" marR="0" indent="0" algn="l" defTabSz="914344"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4" indent="0">
              <a:buNone/>
              <a:tabLst/>
              <a:defRPr sz="1961"/>
            </a:lvl3pPr>
            <a:lvl4pPr marL="451295" indent="0">
              <a:buNone/>
              <a:defRPr/>
            </a:lvl4pPr>
            <a:lvl5pPr marL="672274"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3"/>
            <a:ext cx="2286000" cy="1750736"/>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377"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2"/>
            <a:ext cx="2286000" cy="2045688"/>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377" rtl="0" eaLnBrk="1" latinLnBrk="0" hangingPunct="1">
              <a:lnSpc>
                <a:spcPct val="90000"/>
              </a:lnSpc>
              <a:spcBef>
                <a:spcPts val="1000"/>
              </a:spcBef>
              <a:buFont typeface="Arial" panose="020B0604020202020204" pitchFamily="34" charset="0"/>
              <a:buNone/>
            </a:pPr>
            <a:r>
              <a:rPr lang="en-US" smtClean="0"/>
              <a:t>Edit Master text styles</a:t>
            </a:r>
          </a:p>
          <a:p>
            <a:pPr marL="0" lvl="1" indent="0" algn="l" defTabSz="914377" rtl="0" eaLnBrk="1" latinLnBrk="0" hangingPunct="1">
              <a:lnSpc>
                <a:spcPct val="90000"/>
              </a:lnSpc>
              <a:spcBef>
                <a:spcPts val="1000"/>
              </a:spcBef>
              <a:buFont typeface="Arial" panose="020B0604020202020204" pitchFamily="34" charset="0"/>
              <a:buNone/>
            </a:pPr>
            <a:r>
              <a:rPr lang="en-US" smtClean="0"/>
              <a:t>Second level</a:t>
            </a:r>
          </a:p>
          <a:p>
            <a:pPr marL="0" lvl="2" indent="0" algn="l" defTabSz="914377" rtl="0" eaLnBrk="1" latinLnBrk="0" hangingPunct="1">
              <a:lnSpc>
                <a:spcPct val="90000"/>
              </a:lnSpc>
              <a:spcBef>
                <a:spcPts val="1000"/>
              </a:spcBef>
              <a:buFont typeface="Arial" panose="020B0604020202020204" pitchFamily="34" charset="0"/>
              <a:buNone/>
            </a:pPr>
            <a:r>
              <a:rPr lang="en-US" smtClean="0"/>
              <a:t>Third level</a:t>
            </a:r>
          </a:p>
          <a:p>
            <a:pPr marL="0" lvl="3" indent="0" algn="l" defTabSz="914377" rtl="0" eaLnBrk="1" latinLnBrk="0" hangingPunct="1">
              <a:lnSpc>
                <a:spcPct val="90000"/>
              </a:lnSpc>
              <a:spcBef>
                <a:spcPts val="1000"/>
              </a:spcBef>
              <a:buFont typeface="Arial" panose="020B0604020202020204" pitchFamily="34" charset="0"/>
              <a:buNone/>
            </a:pPr>
            <a:r>
              <a:rPr lang="en-US" smtClean="0"/>
              <a:t>Fourth level</a:t>
            </a:r>
          </a:p>
          <a:p>
            <a:pPr marL="0" lvl="4" indent="0" algn="l" defTabSz="914377" rtl="0" eaLnBrk="1" latinLnBrk="0" hangingPunct="1">
              <a:lnSpc>
                <a:spcPct val="90000"/>
              </a:lnSpc>
              <a:spcBef>
                <a:spcPts val="1000"/>
              </a:spcBef>
              <a:buFont typeface="Arial" panose="020B0604020202020204" pitchFamily="34" charset="0"/>
              <a:buNone/>
            </a:pPr>
            <a:r>
              <a:rPr lang="en-US" smtClean="0"/>
              <a:t>Fifth level</a:t>
            </a:r>
            <a:endParaRPr lang="en-US" dirty="0"/>
          </a:p>
        </p:txBody>
      </p:sp>
      <p:sp>
        <p:nvSpPr>
          <p:cNvPr id="10" name="Text Placeholder 8"/>
          <p:cNvSpPr>
            <a:spLocks noGrp="1"/>
          </p:cNvSpPr>
          <p:nvPr>
            <p:ph type="body" sz="quarter" idx="13"/>
          </p:nvPr>
        </p:nvSpPr>
        <p:spPr>
          <a:xfrm>
            <a:off x="5028347" y="3436332"/>
            <a:ext cx="2286000" cy="2045688"/>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377" rtl="0" eaLnBrk="1" latinLnBrk="0" hangingPunct="1">
              <a:lnSpc>
                <a:spcPct val="90000"/>
              </a:lnSpc>
              <a:spcBef>
                <a:spcPts val="1000"/>
              </a:spcBef>
              <a:buFont typeface="Arial" panose="020B0604020202020204" pitchFamily="34" charset="0"/>
              <a:buNone/>
            </a:pPr>
            <a:r>
              <a:rPr lang="en-US" smtClean="0"/>
              <a:t>Edit Master text styles</a:t>
            </a:r>
          </a:p>
          <a:p>
            <a:pPr marL="0" lvl="1" indent="0" algn="l" defTabSz="914377" rtl="0" eaLnBrk="1" latinLnBrk="0" hangingPunct="1">
              <a:lnSpc>
                <a:spcPct val="90000"/>
              </a:lnSpc>
              <a:spcBef>
                <a:spcPts val="1000"/>
              </a:spcBef>
              <a:buFont typeface="Arial" panose="020B0604020202020204" pitchFamily="34" charset="0"/>
              <a:buNone/>
            </a:pPr>
            <a:r>
              <a:rPr lang="en-US" smtClean="0"/>
              <a:t>Second level</a:t>
            </a:r>
          </a:p>
          <a:p>
            <a:pPr marL="0" lvl="2" indent="0" algn="l" defTabSz="914377" rtl="0" eaLnBrk="1" latinLnBrk="0" hangingPunct="1">
              <a:lnSpc>
                <a:spcPct val="90000"/>
              </a:lnSpc>
              <a:spcBef>
                <a:spcPts val="1000"/>
              </a:spcBef>
              <a:buFont typeface="Arial" panose="020B0604020202020204" pitchFamily="34" charset="0"/>
              <a:buNone/>
            </a:pPr>
            <a:r>
              <a:rPr lang="en-US" smtClean="0"/>
              <a:t>Third level</a:t>
            </a:r>
          </a:p>
          <a:p>
            <a:pPr marL="0" lvl="3" indent="0" algn="l" defTabSz="914377" rtl="0" eaLnBrk="1" latinLnBrk="0" hangingPunct="1">
              <a:lnSpc>
                <a:spcPct val="90000"/>
              </a:lnSpc>
              <a:spcBef>
                <a:spcPts val="1000"/>
              </a:spcBef>
              <a:buFont typeface="Arial" panose="020B0604020202020204" pitchFamily="34" charset="0"/>
              <a:buNone/>
            </a:pPr>
            <a:r>
              <a:rPr lang="en-US" smtClean="0"/>
              <a:t>Fourth level</a:t>
            </a:r>
          </a:p>
          <a:p>
            <a:pPr marL="0" lvl="4" indent="0" algn="l" defTabSz="914377" rtl="0" eaLnBrk="1" latinLnBrk="0" hangingPunct="1">
              <a:lnSpc>
                <a:spcPct val="90000"/>
              </a:lnSpc>
              <a:spcBef>
                <a:spcPts val="1000"/>
              </a:spcBef>
              <a:buFont typeface="Arial" panose="020B0604020202020204" pitchFamily="34" charset="0"/>
              <a:buNone/>
            </a:pPr>
            <a:r>
              <a:rPr lang="en-US" smtClean="0"/>
              <a:t>Fifth level</a:t>
            </a:r>
            <a:endParaRPr lang="en-US" dirty="0"/>
          </a:p>
        </p:txBody>
      </p:sp>
      <p:sp>
        <p:nvSpPr>
          <p:cNvPr id="11" name="Text Placeholder 8"/>
          <p:cNvSpPr>
            <a:spLocks noGrp="1"/>
          </p:cNvSpPr>
          <p:nvPr>
            <p:ph type="body" sz="quarter" idx="14"/>
          </p:nvPr>
        </p:nvSpPr>
        <p:spPr>
          <a:xfrm>
            <a:off x="7395677" y="3436333"/>
            <a:ext cx="2286000" cy="1750736"/>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8"/>
          <p:cNvSpPr>
            <a:spLocks noGrp="1"/>
          </p:cNvSpPr>
          <p:nvPr>
            <p:ph type="body" sz="quarter" idx="15"/>
          </p:nvPr>
        </p:nvSpPr>
        <p:spPr>
          <a:xfrm>
            <a:off x="9763007" y="3436332"/>
            <a:ext cx="2286000" cy="2045688"/>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377" rtl="0" eaLnBrk="1" latinLnBrk="0" hangingPunct="1">
              <a:lnSpc>
                <a:spcPct val="90000"/>
              </a:lnSpc>
              <a:spcBef>
                <a:spcPts val="1000"/>
              </a:spcBef>
              <a:buFont typeface="Arial" panose="020B0604020202020204" pitchFamily="34" charset="0"/>
              <a:buNone/>
            </a:pPr>
            <a:r>
              <a:rPr lang="en-US" smtClean="0"/>
              <a:t>Edit Master text styles</a:t>
            </a:r>
          </a:p>
          <a:p>
            <a:pPr marL="0" lvl="1" indent="0" algn="l" defTabSz="914377" rtl="0" eaLnBrk="1" latinLnBrk="0" hangingPunct="1">
              <a:lnSpc>
                <a:spcPct val="90000"/>
              </a:lnSpc>
              <a:spcBef>
                <a:spcPts val="1000"/>
              </a:spcBef>
              <a:buFont typeface="Arial" panose="020B0604020202020204" pitchFamily="34" charset="0"/>
              <a:buNone/>
            </a:pPr>
            <a:r>
              <a:rPr lang="en-US" smtClean="0"/>
              <a:t>Second level</a:t>
            </a:r>
          </a:p>
          <a:p>
            <a:pPr marL="0" lvl="2" indent="0" algn="l" defTabSz="914377" rtl="0" eaLnBrk="1" latinLnBrk="0" hangingPunct="1">
              <a:lnSpc>
                <a:spcPct val="90000"/>
              </a:lnSpc>
              <a:spcBef>
                <a:spcPts val="1000"/>
              </a:spcBef>
              <a:buFont typeface="Arial" panose="020B0604020202020204" pitchFamily="34" charset="0"/>
              <a:buNone/>
            </a:pPr>
            <a:r>
              <a:rPr lang="en-US" smtClean="0"/>
              <a:t>Third level</a:t>
            </a:r>
          </a:p>
          <a:p>
            <a:pPr marL="0" lvl="3" indent="0" algn="l" defTabSz="914377" rtl="0" eaLnBrk="1" latinLnBrk="0" hangingPunct="1">
              <a:lnSpc>
                <a:spcPct val="90000"/>
              </a:lnSpc>
              <a:spcBef>
                <a:spcPts val="1000"/>
              </a:spcBef>
              <a:buFont typeface="Arial" panose="020B0604020202020204" pitchFamily="34" charset="0"/>
              <a:buNone/>
            </a:pPr>
            <a:r>
              <a:rPr lang="en-US" smtClean="0"/>
              <a:t>Fourth level</a:t>
            </a:r>
          </a:p>
          <a:p>
            <a:pPr marL="0" lvl="4" indent="0" algn="l" defTabSz="914377" rtl="0" eaLnBrk="1" latinLnBrk="0" hangingPunct="1">
              <a:lnSpc>
                <a:spcPct val="90000"/>
              </a:lnSpc>
              <a:spcBef>
                <a:spcPts val="1000"/>
              </a:spcBef>
              <a:buFont typeface="Arial" panose="020B0604020202020204" pitchFamily="34" charset="0"/>
              <a:buNone/>
            </a:pPr>
            <a:r>
              <a:rPr lang="en-US" smtClean="0"/>
              <a:t>Fifth level</a:t>
            </a:r>
            <a:endParaRPr lang="en-US" dirty="0"/>
          </a:p>
        </p:txBody>
      </p:sp>
      <p:sp>
        <p:nvSpPr>
          <p:cNvPr id="13" name="Slide Number Placeholder 7"/>
          <p:cNvSpPr>
            <a:spLocks noGrp="1"/>
          </p:cNvSpPr>
          <p:nvPr>
            <p:ph type="sldNum" sz="quarter" idx="4"/>
          </p:nvPr>
        </p:nvSpPr>
        <p:spPr>
          <a:xfrm>
            <a:off x="11668595" y="6484941"/>
            <a:ext cx="523407"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idx="1"/>
          </p:nvPr>
        </p:nvSpPr>
        <p:spPr>
          <a:xfrm>
            <a:off x="304800" y="2598128"/>
            <a:ext cx="3714704" cy="2473498"/>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377"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4"/>
          </p:nvPr>
        </p:nvSpPr>
        <p:spPr>
          <a:xfrm>
            <a:off x="4168631" y="2598127"/>
            <a:ext cx="3840480" cy="3473771"/>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377"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377" rtl="0" eaLnBrk="1" latinLnBrk="0" hangingPunct="1">
              <a:lnSpc>
                <a:spcPct val="90000"/>
              </a:lnSpc>
              <a:spcBef>
                <a:spcPts val="1000"/>
              </a:spcBef>
              <a:spcAft>
                <a:spcPts val="3000"/>
              </a:spcAft>
              <a:buFont typeface="Arial" panose="020B0604020202020204" pitchFamily="34" charset="0"/>
              <a:buNone/>
            </a:pPr>
            <a:r>
              <a:rPr lang="en-US" smtClean="0"/>
              <a:t>Edit Master text styles</a:t>
            </a:r>
          </a:p>
          <a:p>
            <a:pPr marL="0" lvl="1" indent="0" algn="ctr" defTabSz="914377" rtl="0" eaLnBrk="1" latinLnBrk="0" hangingPunct="1">
              <a:lnSpc>
                <a:spcPct val="90000"/>
              </a:lnSpc>
              <a:spcBef>
                <a:spcPts val="1000"/>
              </a:spcBef>
              <a:spcAft>
                <a:spcPts val="3000"/>
              </a:spcAft>
              <a:buFont typeface="Arial" panose="020B0604020202020204" pitchFamily="34" charset="0"/>
              <a:buNone/>
            </a:pPr>
            <a:r>
              <a:rPr lang="en-US" smtClean="0"/>
              <a:t>Second level</a:t>
            </a:r>
          </a:p>
          <a:p>
            <a:pPr marL="0" lvl="2" indent="0" algn="ctr" defTabSz="914377" rtl="0" eaLnBrk="1" latinLnBrk="0" hangingPunct="1">
              <a:lnSpc>
                <a:spcPct val="90000"/>
              </a:lnSpc>
              <a:spcBef>
                <a:spcPts val="1000"/>
              </a:spcBef>
              <a:spcAft>
                <a:spcPts val="3000"/>
              </a:spcAft>
              <a:buFont typeface="Arial" panose="020B0604020202020204" pitchFamily="34" charset="0"/>
              <a:buNone/>
            </a:pPr>
            <a:r>
              <a:rPr lang="en-US" smtClean="0"/>
              <a:t>Third level</a:t>
            </a:r>
          </a:p>
          <a:p>
            <a:pPr marL="0" lvl="3" indent="0" algn="ctr" defTabSz="914377" rtl="0" eaLnBrk="1" latinLnBrk="0" hangingPunct="1">
              <a:lnSpc>
                <a:spcPct val="90000"/>
              </a:lnSpc>
              <a:spcBef>
                <a:spcPts val="1000"/>
              </a:spcBef>
              <a:spcAft>
                <a:spcPts val="3000"/>
              </a:spcAft>
              <a:buFont typeface="Arial" panose="020B0604020202020204" pitchFamily="34" charset="0"/>
              <a:buNone/>
            </a:pPr>
            <a:r>
              <a:rPr lang="en-US" smtClean="0"/>
              <a:t>Fourth level</a:t>
            </a:r>
          </a:p>
          <a:p>
            <a:pPr marL="0" lvl="4" indent="0" algn="ctr" defTabSz="914377" rtl="0" eaLnBrk="1" latinLnBrk="0" hangingPunct="1">
              <a:lnSpc>
                <a:spcPct val="90000"/>
              </a:lnSpc>
              <a:spcBef>
                <a:spcPts val="1000"/>
              </a:spcBef>
              <a:spcAft>
                <a:spcPts val="3000"/>
              </a:spcAft>
              <a:buFont typeface="Arial" panose="020B0604020202020204" pitchFamily="34" charset="0"/>
              <a:buNone/>
            </a:pPr>
            <a:r>
              <a:rPr lang="en-US" smtClean="0"/>
              <a:t>Fifth level</a:t>
            </a:r>
            <a:endParaRPr lang="en-US" dirty="0"/>
          </a:p>
        </p:txBody>
      </p:sp>
      <p:sp>
        <p:nvSpPr>
          <p:cNvPr id="9" name="Content Placeholder 2"/>
          <p:cNvSpPr>
            <a:spLocks noGrp="1"/>
          </p:cNvSpPr>
          <p:nvPr>
            <p:ph idx="15"/>
          </p:nvPr>
        </p:nvSpPr>
        <p:spPr>
          <a:xfrm>
            <a:off x="8158240" y="2598127"/>
            <a:ext cx="3773077" cy="3473771"/>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377"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377" rtl="0" eaLnBrk="1" latinLnBrk="0" hangingPunct="1">
              <a:lnSpc>
                <a:spcPct val="90000"/>
              </a:lnSpc>
              <a:spcBef>
                <a:spcPts val="1000"/>
              </a:spcBef>
              <a:spcAft>
                <a:spcPts val="3000"/>
              </a:spcAft>
              <a:buFont typeface="Arial" panose="020B0604020202020204" pitchFamily="34" charset="0"/>
              <a:buNone/>
            </a:pPr>
            <a:r>
              <a:rPr lang="en-US" smtClean="0"/>
              <a:t>Edit Master text styles</a:t>
            </a:r>
          </a:p>
          <a:p>
            <a:pPr marL="0" lvl="1" indent="0" algn="ctr" defTabSz="914377" rtl="0" eaLnBrk="1" latinLnBrk="0" hangingPunct="1">
              <a:lnSpc>
                <a:spcPct val="90000"/>
              </a:lnSpc>
              <a:spcBef>
                <a:spcPts val="1000"/>
              </a:spcBef>
              <a:spcAft>
                <a:spcPts val="3000"/>
              </a:spcAft>
              <a:buFont typeface="Arial" panose="020B0604020202020204" pitchFamily="34" charset="0"/>
              <a:buNone/>
            </a:pPr>
            <a:r>
              <a:rPr lang="en-US" smtClean="0"/>
              <a:t>Second level</a:t>
            </a:r>
          </a:p>
          <a:p>
            <a:pPr marL="0" lvl="2" indent="0" algn="ctr" defTabSz="914377" rtl="0" eaLnBrk="1" latinLnBrk="0" hangingPunct="1">
              <a:lnSpc>
                <a:spcPct val="90000"/>
              </a:lnSpc>
              <a:spcBef>
                <a:spcPts val="1000"/>
              </a:spcBef>
              <a:spcAft>
                <a:spcPts val="3000"/>
              </a:spcAft>
              <a:buFont typeface="Arial" panose="020B0604020202020204" pitchFamily="34" charset="0"/>
              <a:buNone/>
            </a:pPr>
            <a:r>
              <a:rPr lang="en-US" smtClean="0"/>
              <a:t>Third level</a:t>
            </a:r>
          </a:p>
          <a:p>
            <a:pPr marL="0" lvl="3" indent="0" algn="ctr" defTabSz="914377" rtl="0" eaLnBrk="1" latinLnBrk="0" hangingPunct="1">
              <a:lnSpc>
                <a:spcPct val="90000"/>
              </a:lnSpc>
              <a:spcBef>
                <a:spcPts val="1000"/>
              </a:spcBef>
              <a:spcAft>
                <a:spcPts val="3000"/>
              </a:spcAft>
              <a:buFont typeface="Arial" panose="020B0604020202020204" pitchFamily="34" charset="0"/>
              <a:buNone/>
            </a:pPr>
            <a:r>
              <a:rPr lang="en-US" smtClean="0"/>
              <a:t>Fourth level</a:t>
            </a:r>
          </a:p>
          <a:p>
            <a:pPr marL="0" lvl="4" indent="0" algn="ctr" defTabSz="914377" rtl="0" eaLnBrk="1" latinLnBrk="0" hangingPunct="1">
              <a:lnSpc>
                <a:spcPct val="90000"/>
              </a:lnSpc>
              <a:spcBef>
                <a:spcPts val="1000"/>
              </a:spcBef>
              <a:spcAft>
                <a:spcPts val="3000"/>
              </a:spcAft>
              <a:buFont typeface="Arial" panose="020B0604020202020204" pitchFamily="34" charset="0"/>
              <a:buNone/>
            </a:pPr>
            <a:r>
              <a:rPr lang="en-US" smtClean="0"/>
              <a:t>Fifth level</a:t>
            </a:r>
            <a:endParaRPr lang="en-US" dirty="0"/>
          </a:p>
        </p:txBody>
      </p:sp>
      <p:sp>
        <p:nvSpPr>
          <p:cNvPr id="11" name="Freeform: Shape 10"/>
          <p:cNvSpPr/>
          <p:nvPr userDrawn="1"/>
        </p:nvSpPr>
        <p:spPr>
          <a:xfrm>
            <a:off x="129524"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316324" y="339409"/>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377"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5" y="419101"/>
            <a:ext cx="9084399" cy="187076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Placeholder 7"/>
          <p:cNvSpPr>
            <a:spLocks noGrp="1"/>
          </p:cNvSpPr>
          <p:nvPr>
            <p:ph type="sldNum" sz="quarter" idx="4"/>
          </p:nvPr>
        </p:nvSpPr>
        <p:spPr>
          <a:xfrm>
            <a:off x="11668595" y="6484941"/>
            <a:ext cx="523407"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fdf">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idx="1"/>
          </p:nvPr>
        </p:nvSpPr>
        <p:spPr>
          <a:xfrm>
            <a:off x="402204" y="3319260"/>
            <a:ext cx="2377440" cy="2175467"/>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11747690" y="6465385"/>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3298708" y="3269035"/>
            <a:ext cx="2377440" cy="2175467"/>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Rectangle 11"/>
          <p:cNvSpPr/>
          <p:nvPr userDrawn="1"/>
        </p:nvSpPr>
        <p:spPr>
          <a:xfrm>
            <a:off x="402204" y="3179430"/>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userDrawn="1"/>
        </p:nvSpPr>
        <p:spPr>
          <a:xfrm>
            <a:off x="3308386" y="3142593"/>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ext Placeholder 7"/>
          <p:cNvSpPr>
            <a:spLocks noGrp="1"/>
          </p:cNvSpPr>
          <p:nvPr>
            <p:ph type="body" sz="quarter" idx="13" hasCustomPrompt="1"/>
          </p:nvPr>
        </p:nvSpPr>
        <p:spPr>
          <a:xfrm>
            <a:off x="0" y="470362"/>
            <a:ext cx="12192000" cy="535531"/>
          </a:xfrm>
        </p:spPr>
        <p:txBody>
          <a:bodyPr/>
          <a:lstStyle>
            <a:lvl1pPr marL="0" indent="0" algn="ctr" defTabSz="914377"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377"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402204" y="2270575"/>
            <a:ext cx="2377440" cy="840230"/>
          </a:xfrm>
        </p:spPr>
        <p:txBody>
          <a:bodyPr lIns="146304" rIns="146304"/>
          <a:lstStyle>
            <a:lvl1pPr marL="0" algn="ctr" defTabSz="914377"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smtClean="0"/>
              <a:t>#</a:t>
            </a:r>
            <a:endParaRPr lang="en-US" dirty="0"/>
          </a:p>
        </p:txBody>
      </p:sp>
      <p:sp>
        <p:nvSpPr>
          <p:cNvPr id="18" name="Content Placeholder 2"/>
          <p:cNvSpPr>
            <a:spLocks noGrp="1"/>
          </p:cNvSpPr>
          <p:nvPr>
            <p:ph idx="19" hasCustomPrompt="1"/>
          </p:nvPr>
        </p:nvSpPr>
        <p:spPr>
          <a:xfrm>
            <a:off x="3308386" y="2210850"/>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377" rtl="0" eaLnBrk="1" latinLnBrk="0" hangingPunct="1">
              <a:lnSpc>
                <a:spcPct val="90000"/>
              </a:lnSpc>
              <a:spcBef>
                <a:spcPts val="1000"/>
              </a:spcBef>
              <a:buFont typeface="Arial" panose="020B0604020202020204" pitchFamily="34" charset="0"/>
              <a:buNone/>
            </a:pPr>
            <a:r>
              <a:rPr lang="en-US" dirty="0"/>
              <a:t>#</a:t>
            </a:r>
          </a:p>
        </p:txBody>
      </p:sp>
      <p:sp>
        <p:nvSpPr>
          <p:cNvPr id="38" name="Rectangle 37"/>
          <p:cNvSpPr/>
          <p:nvPr userDrawn="1"/>
        </p:nvSpPr>
        <p:spPr>
          <a:xfrm>
            <a:off x="9138526" y="3142593"/>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9" name="Content Placeholder 2"/>
          <p:cNvSpPr>
            <a:spLocks noGrp="1"/>
          </p:cNvSpPr>
          <p:nvPr>
            <p:ph idx="22" hasCustomPrompt="1"/>
          </p:nvPr>
        </p:nvSpPr>
        <p:spPr>
          <a:xfrm>
            <a:off x="8909926" y="2230149"/>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377" rtl="0" eaLnBrk="1" latinLnBrk="0" hangingPunct="1">
              <a:lnSpc>
                <a:spcPct val="90000"/>
              </a:lnSpc>
              <a:spcBef>
                <a:spcPts val="1000"/>
              </a:spcBef>
              <a:buFont typeface="Arial" panose="020B0604020202020204" pitchFamily="34" charset="0"/>
              <a:buNone/>
            </a:pPr>
            <a:r>
              <a:rPr lang="en-US" dirty="0" smtClean="0"/>
              <a:t>#f3df</a:t>
            </a:r>
            <a:endParaRPr lang="en-US" dirty="0"/>
          </a:p>
        </p:txBody>
      </p:sp>
      <p:sp>
        <p:nvSpPr>
          <p:cNvPr id="40" name="Content Placeholder 2"/>
          <p:cNvSpPr>
            <a:spLocks noGrp="1"/>
          </p:cNvSpPr>
          <p:nvPr>
            <p:ph idx="23" hasCustomPrompt="1"/>
          </p:nvPr>
        </p:nvSpPr>
        <p:spPr>
          <a:xfrm>
            <a:off x="8681326" y="3266343"/>
            <a:ext cx="2377440" cy="2175467"/>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smtClean="0"/>
              <a:t>Edit </a:t>
            </a:r>
            <a:r>
              <a:rPr lang="en-US" dirty="0" err="1" smtClean="0"/>
              <a:t>Masfdfter</a:t>
            </a:r>
            <a:r>
              <a:rPr lang="en-US" dirty="0" smtClean="0"/>
              <a:t> text </a:t>
            </a:r>
            <a:r>
              <a:rPr lang="en-US" dirty="0" err="1" smtClean="0"/>
              <a:t>stylesfdfdfdf</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5" name="Rectangle 44"/>
          <p:cNvSpPr/>
          <p:nvPr userDrawn="1"/>
        </p:nvSpPr>
        <p:spPr>
          <a:xfrm>
            <a:off x="6305561" y="317028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Content Placeholder 2"/>
          <p:cNvSpPr>
            <a:spLocks noGrp="1"/>
          </p:cNvSpPr>
          <p:nvPr>
            <p:ph idx="26"/>
          </p:nvPr>
        </p:nvSpPr>
        <p:spPr>
          <a:xfrm>
            <a:off x="6195213" y="3259239"/>
            <a:ext cx="2377440" cy="2175467"/>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20" hasCustomPrompt="1"/>
          </p:nvPr>
        </p:nvSpPr>
        <p:spPr>
          <a:xfrm>
            <a:off x="6214568" y="2230149"/>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377" rtl="0" eaLnBrk="1" latinLnBrk="0" hangingPunct="1">
              <a:lnSpc>
                <a:spcPct val="90000"/>
              </a:lnSpc>
              <a:spcBef>
                <a:spcPts val="1000"/>
              </a:spcBef>
              <a:buFont typeface="Arial" panose="020B0604020202020204" pitchFamily="34" charset="0"/>
              <a:buNone/>
            </a:pPr>
            <a:r>
              <a:rPr lang="en-US" dirty="0" err="1" smtClean="0"/>
              <a:t>fd</a:t>
            </a:r>
            <a:endParaRPr lang="en-US" dirty="0"/>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80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80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800"/>
                                </p:stCondLst>
                                <p:childTnLst>
                                  <p:par>
                                    <p:cTn id="18" presetID="2" presetClass="entr" presetSubtype="4" decel="10000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750" fill="hold"/>
                                            <p:tgtEl>
                                              <p:spTgt spid="13"/>
                                            </p:tgtEl>
                                            <p:attrNameLst>
                                              <p:attrName>ppt_x</p:attrName>
                                            </p:attrNameLst>
                                          </p:cBhvr>
                                          <p:tavLst>
                                            <p:tav tm="0">
                                              <p:val>
                                                <p:strVal val="#ppt_x"/>
                                              </p:val>
                                            </p:tav>
                                            <p:tav tm="100000">
                                              <p:val>
                                                <p:strVal val="#ppt_x"/>
                                              </p:val>
                                            </p:tav>
                                          </p:tavLst>
                                        </p:anim>
                                        <p:anim calcmode="lin" valueType="num">
                                          <p:cBhvr additive="base">
                                            <p:cTn id="21" dur="750" fill="hold"/>
                                            <p:tgtEl>
                                              <p:spTgt spid="13"/>
                                            </p:tgtEl>
                                            <p:attrNameLst>
                                              <p:attrName>ppt_y</p:attrName>
                                            </p:attrNameLst>
                                          </p:cBhvr>
                                          <p:tavLst>
                                            <p:tav tm="0">
                                              <p:val>
                                                <p:strVal val="1+#ppt_h/2"/>
                                              </p:val>
                                            </p:tav>
                                            <p:tav tm="100000">
                                              <p:val>
                                                <p:strVal val="#ppt_y"/>
                                              </p:val>
                                            </p:tav>
                                          </p:tavLst>
                                        </p:anim>
                                      </p:childTnLst>
                                    </p:cTn>
                                  </p:par>
                                  <p:par>
                                    <p:cTn id="22" presetID="2" presetClass="entr" presetSubtype="1" fill="hold" grpId="0" nodeType="withEffect" p14:presetBounceEnd="32000">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4"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5"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750" fill="hold"/>
                                            <p:tgtEl>
                                              <p:spTgt spid="7"/>
                                            </p:tgtEl>
                                            <p:attrNameLst>
                                              <p:attrName>ppt_x</p:attrName>
                                            </p:attrNameLst>
                                          </p:cBhvr>
                                          <p:tavLst>
                                            <p:tav tm="0">
                                              <p:val>
                                                <p:strVal val="#ppt_x"/>
                                              </p:val>
                                            </p:tav>
                                            <p:tav tm="100000">
                                              <p:val>
                                                <p:strVal val="#ppt_x"/>
                                              </p:val>
                                            </p:tav>
                                          </p:tavLst>
                                        </p:anim>
                                        <p:anim calcmode="lin" valueType="num">
                                          <p:cBhvr additive="base">
                                            <p:cTn id="29" dur="750" fill="hold"/>
                                            <p:tgtEl>
                                              <p:spTgt spid="7"/>
                                            </p:tgtEl>
                                            <p:attrNameLst>
                                              <p:attrName>ppt_y</p:attrName>
                                            </p:attrNameLst>
                                          </p:cBhvr>
                                          <p:tavLst>
                                            <p:tav tm="0">
                                              <p:val>
                                                <p:strVal val="1+#ppt_h/2"/>
                                              </p:val>
                                            </p:tav>
                                            <p:tav tm="100000">
                                              <p:val>
                                                <p:strVal val="#ppt_y"/>
                                              </p:val>
                                            </p:tav>
                                          </p:tavLst>
                                        </p:anim>
                                      </p:childTnLst>
                                    </p:cTn>
                                  </p:par>
                                </p:childTnLst>
                              </p:cTn>
                            </p:par>
                            <p:par>
                              <p:cTn id="30" fill="hold">
                                <p:stCondLst>
                                  <p:cond delay="1550"/>
                                </p:stCondLst>
                                <p:childTnLst>
                                  <p:par>
                                    <p:cTn id="31" presetID="2" presetClass="entr" presetSubtype="4" decel="100000" fill="hold" grpId="0" nodeType="after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750" fill="hold"/>
                                            <p:tgtEl>
                                              <p:spTgt spid="45"/>
                                            </p:tgtEl>
                                            <p:attrNameLst>
                                              <p:attrName>ppt_x</p:attrName>
                                            </p:attrNameLst>
                                          </p:cBhvr>
                                          <p:tavLst>
                                            <p:tav tm="0">
                                              <p:val>
                                                <p:strVal val="#ppt_x"/>
                                              </p:val>
                                            </p:tav>
                                            <p:tav tm="100000">
                                              <p:val>
                                                <p:strVal val="#ppt_x"/>
                                              </p:val>
                                            </p:tav>
                                          </p:tavLst>
                                        </p:anim>
                                        <p:anim calcmode="lin" valueType="num">
                                          <p:cBhvr additive="base">
                                            <p:cTn id="34" dur="750" fill="hold"/>
                                            <p:tgtEl>
                                              <p:spTgt spid="45"/>
                                            </p:tgtEl>
                                            <p:attrNameLst>
                                              <p:attrName>ppt_y</p:attrName>
                                            </p:attrNameLst>
                                          </p:cBhvr>
                                          <p:tavLst>
                                            <p:tav tm="0">
                                              <p:val>
                                                <p:strVal val="1+#ppt_h/2"/>
                                              </p:val>
                                            </p:tav>
                                            <p:tav tm="100000">
                                              <p:val>
                                                <p:strVal val="#ppt_y"/>
                                              </p:val>
                                            </p:tav>
                                          </p:tavLst>
                                        </p:anim>
                                      </p:childTnLst>
                                    </p:cTn>
                                  </p:par>
                                  <p:par>
                                    <p:cTn id="35" presetID="2" presetClass="entr" presetSubtype="1" fill="hold" grpId="0" nodeType="withEffect" p14:presetBounceEnd="32000">
                                      <p:stCondLst>
                                        <p:cond delay="0"/>
                                      </p:stCondLst>
                                      <p:childTnLst>
                                        <p:set>
                                          <p:cBhvr>
                                            <p:cTn id="36" dur="1" fill="hold">
                                              <p:stCondLst>
                                                <p:cond delay="0"/>
                                              </p:stCondLst>
                                            </p:cTn>
                                            <p:tgtEl>
                                              <p:spTgt spid="35">
                                                <p:txEl>
                                                  <p:pRg st="0" end="0"/>
                                                </p:txEl>
                                              </p:spTgt>
                                            </p:tgtEl>
                                            <p:attrNameLst>
                                              <p:attrName>style.visibility</p:attrName>
                                            </p:attrNameLst>
                                          </p:cBhvr>
                                          <p:to>
                                            <p:strVal val="visible"/>
                                          </p:to>
                                        </p:set>
                                        <p:anim calcmode="lin" valueType="num" p14:bounceEnd="32000">
                                          <p:cBhvr additive="base">
                                            <p:cTn id="37" dur="750" fill="hold"/>
                                            <p:tgtEl>
                                              <p:spTgt spid="35">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38" dur="750" fill="hold"/>
                                            <p:tgtEl>
                                              <p:spTgt spid="35">
                                                <p:txEl>
                                                  <p:pRg st="0" end="0"/>
                                                </p:txEl>
                                              </p:spTgt>
                                            </p:tgtEl>
                                            <p:attrNameLst>
                                              <p:attrName>ppt_y</p:attrName>
                                            </p:attrNameLst>
                                          </p:cBhvr>
                                          <p:tavLst>
                                            <p:tav tm="0">
                                              <p:val>
                                                <p:strVal val="0-#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 calcmode="lin" valueType="num">
                                          <p:cBhvr additive="base">
                                            <p:cTn id="41" dur="750" fill="hold"/>
                                            <p:tgtEl>
                                              <p:spTgt spid="46"/>
                                            </p:tgtEl>
                                            <p:attrNameLst>
                                              <p:attrName>ppt_x</p:attrName>
                                            </p:attrNameLst>
                                          </p:cBhvr>
                                          <p:tavLst>
                                            <p:tav tm="0">
                                              <p:val>
                                                <p:strVal val="#ppt_x"/>
                                              </p:val>
                                            </p:tav>
                                            <p:tav tm="100000">
                                              <p:val>
                                                <p:strVal val="#ppt_x"/>
                                              </p:val>
                                            </p:tav>
                                          </p:tavLst>
                                        </p:anim>
                                        <p:anim calcmode="lin" valueType="num">
                                          <p:cBhvr additive="base">
                                            <p:cTn id="42" dur="750" fill="hold"/>
                                            <p:tgtEl>
                                              <p:spTgt spid="46"/>
                                            </p:tgtEl>
                                            <p:attrNameLst>
                                              <p:attrName>ppt_y</p:attrName>
                                            </p:attrNameLst>
                                          </p:cBhvr>
                                          <p:tavLst>
                                            <p:tav tm="0">
                                              <p:val>
                                                <p:strVal val="1+#ppt_h/2"/>
                                              </p:val>
                                            </p:tav>
                                            <p:tav tm="100000">
                                              <p:val>
                                                <p:strVal val="#ppt_y"/>
                                              </p:val>
                                            </p:tav>
                                          </p:tavLst>
                                        </p:anim>
                                      </p:childTnLst>
                                    </p:cTn>
                                  </p:par>
                                </p:childTnLst>
                              </p:cTn>
                            </p:par>
                            <p:par>
                              <p:cTn id="43" fill="hold">
                                <p:stCondLst>
                                  <p:cond delay="2300"/>
                                </p:stCondLst>
                                <p:childTnLst>
                                  <p:par>
                                    <p:cTn id="44" presetID="2" presetClass="entr" presetSubtype="4" decel="100000" fill="hold" grpId="0" nodeType="after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additive="base">
                                            <p:cTn id="46" dur="750" fill="hold"/>
                                            <p:tgtEl>
                                              <p:spTgt spid="38"/>
                                            </p:tgtEl>
                                            <p:attrNameLst>
                                              <p:attrName>ppt_x</p:attrName>
                                            </p:attrNameLst>
                                          </p:cBhvr>
                                          <p:tavLst>
                                            <p:tav tm="0">
                                              <p:val>
                                                <p:strVal val="#ppt_x"/>
                                              </p:val>
                                            </p:tav>
                                            <p:tav tm="100000">
                                              <p:val>
                                                <p:strVal val="#ppt_x"/>
                                              </p:val>
                                            </p:tav>
                                          </p:tavLst>
                                        </p:anim>
                                        <p:anim calcmode="lin" valueType="num">
                                          <p:cBhvr additive="base">
                                            <p:cTn id="47" dur="750" fill="hold"/>
                                            <p:tgtEl>
                                              <p:spTgt spid="38"/>
                                            </p:tgtEl>
                                            <p:attrNameLst>
                                              <p:attrName>ppt_y</p:attrName>
                                            </p:attrNameLst>
                                          </p:cBhvr>
                                          <p:tavLst>
                                            <p:tav tm="0">
                                              <p:val>
                                                <p:strVal val="1+#ppt_h/2"/>
                                              </p:val>
                                            </p:tav>
                                            <p:tav tm="100000">
                                              <p:val>
                                                <p:strVal val="#ppt_y"/>
                                              </p:val>
                                            </p:tav>
                                          </p:tavLst>
                                        </p:anim>
                                      </p:childTnLst>
                                    </p:cTn>
                                  </p:par>
                                  <p:par>
                                    <p:cTn id="48" presetID="2" presetClass="entr" presetSubtype="1" fill="hold" grpId="0" nodeType="withEffect" p14:presetBounceEnd="32000">
                                      <p:stCondLst>
                                        <p:cond delay="0"/>
                                      </p:stCondLst>
                                      <p:childTnLst>
                                        <p:set>
                                          <p:cBhvr>
                                            <p:cTn id="49" dur="1" fill="hold">
                                              <p:stCondLst>
                                                <p:cond delay="0"/>
                                              </p:stCondLst>
                                            </p:cTn>
                                            <p:tgtEl>
                                              <p:spTgt spid="39">
                                                <p:txEl>
                                                  <p:pRg st="0" end="0"/>
                                                </p:txEl>
                                              </p:spTgt>
                                            </p:tgtEl>
                                            <p:attrNameLst>
                                              <p:attrName>style.visibility</p:attrName>
                                            </p:attrNameLst>
                                          </p:cBhvr>
                                          <p:to>
                                            <p:strVal val="visible"/>
                                          </p:to>
                                        </p:set>
                                        <p:anim calcmode="lin" valueType="num" p14:bounceEnd="32000">
                                          <p:cBhvr additive="base">
                                            <p:cTn id="50" dur="750" fill="hold"/>
                                            <p:tgtEl>
                                              <p:spTgt spid="39">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51" dur="750" fill="hold"/>
                                            <p:tgtEl>
                                              <p:spTgt spid="39">
                                                <p:txEl>
                                                  <p:pRg st="0" end="0"/>
                                                </p:txEl>
                                              </p:spTgt>
                                            </p:tgtEl>
                                            <p:attrNameLst>
                                              <p:attrName>ppt_y</p:attrName>
                                            </p:attrNameLst>
                                          </p:cBhvr>
                                          <p:tavLst>
                                            <p:tav tm="0">
                                              <p:val>
                                                <p:strVal val="0-#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 calcmode="lin" valueType="num">
                                          <p:cBhvr additive="base">
                                            <p:cTn id="54" dur="750" fill="hold"/>
                                            <p:tgtEl>
                                              <p:spTgt spid="40"/>
                                            </p:tgtEl>
                                            <p:attrNameLst>
                                              <p:attrName>ppt_x</p:attrName>
                                            </p:attrNameLst>
                                          </p:cBhvr>
                                          <p:tavLst>
                                            <p:tav tm="0">
                                              <p:val>
                                                <p:strVal val="#ppt_x"/>
                                              </p:val>
                                            </p:tav>
                                            <p:tav tm="100000">
                                              <p:val>
                                                <p:strVal val="#ppt_x"/>
                                              </p:val>
                                            </p:tav>
                                          </p:tavLst>
                                        </p:anim>
                                        <p:anim calcmode="lin" valueType="num">
                                          <p:cBhvr additive="base">
                                            <p:cTn id="55" dur="75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80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80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38" grpId="0" animBg="1"/>
          <p:bldP spid="39"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39"/>
                            </p:tgtEl>
                            <p:attrNameLst>
                              <p:attrName>style.visibility</p:attrName>
                            </p:attrNameLst>
                          </p:cBhvr>
                          <p:to>
                            <p:strVal val="visible"/>
                          </p:to>
                        </p:set>
                        <p:anim calcmode="lin" valueType="num" p14:bounceEnd="32000">
                          <p:cBhvr additive="base">
                            <p:cTn dur="750" fill="hold"/>
                            <p:tgtEl>
                              <p:spTgt spid="3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39"/>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uiExpand="1">
            <p:tmplLst>
              <p:tmpl>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5" grpId="0" animBg="1"/>
          <p:bldP spid="46" grpId="0" uiExpand="1">
            <p:tmplLst>
              <p:tmpl>
                <p:tnLst>
                  <p:par>
                    <p:cTn presetID="2" presetClass="entr" presetSubtype="4" decel="10000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35"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35"/>
                            </p:tgtEl>
                            <p:attrNameLst>
                              <p:attrName>style.visibility</p:attrName>
                            </p:attrNameLst>
                          </p:cBhvr>
                          <p:to>
                            <p:strVal val="visible"/>
                          </p:to>
                        </p:set>
                        <p:anim calcmode="lin" valueType="num" p14:bounceEnd="32000">
                          <p:cBhvr additive="base">
                            <p:cTn dur="750" fill="hold"/>
                            <p:tgtEl>
                              <p:spTgt spid="35"/>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35"/>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750" fill="hold"/>
                            <p:tgtEl>
                              <p:spTgt spid="35"/>
                            </p:tgtEl>
                            <p:attrNameLst>
                              <p:attrName>ppt_x</p:attrName>
                            </p:attrNameLst>
                          </p:cBhvr>
                          <p:tavLst>
                            <p:tav tm="0">
                              <p:val>
                                <p:strVal val="#ppt_x"/>
                              </p:val>
                            </p:tav>
                            <p:tav tm="100000">
                              <p:val>
                                <p:strVal val="#ppt_x"/>
                              </p:val>
                            </p:tav>
                          </p:tavLst>
                        </p:anim>
                        <p:anim calcmode="lin" valueType="num">
                          <p:cBhvr additive="base">
                            <p:cTn dur="750" fill="hold"/>
                            <p:tgtEl>
                              <p:spTgt spid="35"/>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750" fill="hold"/>
                            <p:tgtEl>
                              <p:spTgt spid="35"/>
                            </p:tgtEl>
                            <p:attrNameLst>
                              <p:attrName>ppt_x</p:attrName>
                            </p:attrNameLst>
                          </p:cBhvr>
                          <p:tavLst>
                            <p:tav tm="0">
                              <p:val>
                                <p:strVal val="#ppt_x"/>
                              </p:val>
                            </p:tav>
                            <p:tav tm="100000">
                              <p:val>
                                <p:strVal val="#ppt_x"/>
                              </p:val>
                            </p:tav>
                          </p:tavLst>
                        </p:anim>
                        <p:anim calcmode="lin" valueType="num">
                          <p:cBhvr additive="base">
                            <p:cTn dur="750" fill="hold"/>
                            <p:tgtEl>
                              <p:spTgt spid="35"/>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750" fill="hold"/>
                            <p:tgtEl>
                              <p:spTgt spid="35"/>
                            </p:tgtEl>
                            <p:attrNameLst>
                              <p:attrName>ppt_x</p:attrName>
                            </p:attrNameLst>
                          </p:cBhvr>
                          <p:tavLst>
                            <p:tav tm="0">
                              <p:val>
                                <p:strVal val="#ppt_x"/>
                              </p:val>
                            </p:tav>
                            <p:tav tm="100000">
                              <p:val>
                                <p:strVal val="#ppt_x"/>
                              </p:val>
                            </p:tav>
                          </p:tavLst>
                        </p:anim>
                        <p:anim calcmode="lin" valueType="num">
                          <p:cBhvr additive="base">
                            <p:cTn dur="750" fill="hold"/>
                            <p:tgtEl>
                              <p:spTgt spid="35"/>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750" fill="hold"/>
                            <p:tgtEl>
                              <p:spTgt spid="35"/>
                            </p:tgtEl>
                            <p:attrNameLst>
                              <p:attrName>ppt_x</p:attrName>
                            </p:attrNameLst>
                          </p:cBhvr>
                          <p:tavLst>
                            <p:tav tm="0">
                              <p:val>
                                <p:strVal val="#ppt_x"/>
                              </p:val>
                            </p:tav>
                            <p:tav tm="100000">
                              <p:val>
                                <p:strVal val="#ppt_x"/>
                              </p:val>
                            </p:tav>
                          </p:tavLst>
                        </p:anim>
                        <p:anim calcmode="lin" valueType="num">
                          <p:cBhvr additive="base">
                            <p:cTn dur="750" fill="hold"/>
                            <p:tgtEl>
                              <p:spTgt spid="3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8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80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800"/>
                                </p:stCondLst>
                                <p:childTnLst>
                                  <p:par>
                                    <p:cTn id="18" presetID="2" presetClass="entr" presetSubtype="4" decel="10000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750" fill="hold"/>
                                            <p:tgtEl>
                                              <p:spTgt spid="13"/>
                                            </p:tgtEl>
                                            <p:attrNameLst>
                                              <p:attrName>ppt_x</p:attrName>
                                            </p:attrNameLst>
                                          </p:cBhvr>
                                          <p:tavLst>
                                            <p:tav tm="0">
                                              <p:val>
                                                <p:strVal val="#ppt_x"/>
                                              </p:val>
                                            </p:tav>
                                            <p:tav tm="100000">
                                              <p:val>
                                                <p:strVal val="#ppt_x"/>
                                              </p:val>
                                            </p:tav>
                                          </p:tavLst>
                                        </p:anim>
                                        <p:anim calcmode="lin" valueType="num">
                                          <p:cBhvr additive="base">
                                            <p:cTn id="21" dur="750" fill="hold"/>
                                            <p:tgtEl>
                                              <p:spTgt spid="13"/>
                                            </p:tgtEl>
                                            <p:attrNameLst>
                                              <p:attrName>ppt_y</p:attrName>
                                            </p:attrNameLst>
                                          </p:cBhvr>
                                          <p:tavLst>
                                            <p:tav tm="0">
                                              <p:val>
                                                <p:strVal val="1+#ppt_h/2"/>
                                              </p:val>
                                            </p:tav>
                                            <p:tav tm="100000">
                                              <p:val>
                                                <p:strVal val="#ppt_y"/>
                                              </p:val>
                                            </p:tav>
                                          </p:tavLst>
                                        </p:anim>
                                      </p:childTnLst>
                                    </p:cTn>
                                  </p:par>
                                  <p:par>
                                    <p:cTn id="22" presetID="2" presetClass="entr" presetSubtype="1" fill="hold" grpId="0" nodeType="with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750" fill="hold"/>
                                            <p:tgtEl>
                                              <p:spTgt spid="7"/>
                                            </p:tgtEl>
                                            <p:attrNameLst>
                                              <p:attrName>ppt_x</p:attrName>
                                            </p:attrNameLst>
                                          </p:cBhvr>
                                          <p:tavLst>
                                            <p:tav tm="0">
                                              <p:val>
                                                <p:strVal val="#ppt_x"/>
                                              </p:val>
                                            </p:tav>
                                            <p:tav tm="100000">
                                              <p:val>
                                                <p:strVal val="#ppt_x"/>
                                              </p:val>
                                            </p:tav>
                                          </p:tavLst>
                                        </p:anim>
                                        <p:anim calcmode="lin" valueType="num">
                                          <p:cBhvr additive="base">
                                            <p:cTn id="29" dur="750" fill="hold"/>
                                            <p:tgtEl>
                                              <p:spTgt spid="7"/>
                                            </p:tgtEl>
                                            <p:attrNameLst>
                                              <p:attrName>ppt_y</p:attrName>
                                            </p:attrNameLst>
                                          </p:cBhvr>
                                          <p:tavLst>
                                            <p:tav tm="0">
                                              <p:val>
                                                <p:strVal val="1+#ppt_h/2"/>
                                              </p:val>
                                            </p:tav>
                                            <p:tav tm="100000">
                                              <p:val>
                                                <p:strVal val="#ppt_y"/>
                                              </p:val>
                                            </p:tav>
                                          </p:tavLst>
                                        </p:anim>
                                      </p:childTnLst>
                                    </p:cTn>
                                  </p:par>
                                </p:childTnLst>
                              </p:cTn>
                            </p:par>
                            <p:par>
                              <p:cTn id="30" fill="hold">
                                <p:stCondLst>
                                  <p:cond delay="1550"/>
                                </p:stCondLst>
                                <p:childTnLst>
                                  <p:par>
                                    <p:cTn id="31" presetID="2" presetClass="entr" presetSubtype="4" decel="100000" fill="hold" grpId="0" nodeType="after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750" fill="hold"/>
                                            <p:tgtEl>
                                              <p:spTgt spid="45"/>
                                            </p:tgtEl>
                                            <p:attrNameLst>
                                              <p:attrName>ppt_x</p:attrName>
                                            </p:attrNameLst>
                                          </p:cBhvr>
                                          <p:tavLst>
                                            <p:tav tm="0">
                                              <p:val>
                                                <p:strVal val="#ppt_x"/>
                                              </p:val>
                                            </p:tav>
                                            <p:tav tm="100000">
                                              <p:val>
                                                <p:strVal val="#ppt_x"/>
                                              </p:val>
                                            </p:tav>
                                          </p:tavLst>
                                        </p:anim>
                                        <p:anim calcmode="lin" valueType="num">
                                          <p:cBhvr additive="base">
                                            <p:cTn id="34" dur="750" fill="hold"/>
                                            <p:tgtEl>
                                              <p:spTgt spid="45"/>
                                            </p:tgtEl>
                                            <p:attrNameLst>
                                              <p:attrName>ppt_y</p:attrName>
                                            </p:attrNameLst>
                                          </p:cBhvr>
                                          <p:tavLst>
                                            <p:tav tm="0">
                                              <p:val>
                                                <p:strVal val="1+#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35">
                                                <p:txEl>
                                                  <p:pRg st="0" end="0"/>
                                                </p:txEl>
                                              </p:spTgt>
                                            </p:tgtEl>
                                            <p:attrNameLst>
                                              <p:attrName>style.visibility</p:attrName>
                                            </p:attrNameLst>
                                          </p:cBhvr>
                                          <p:to>
                                            <p:strVal val="visible"/>
                                          </p:to>
                                        </p:set>
                                        <p:anim calcmode="lin" valueType="num">
                                          <p:cBhvr additive="base">
                                            <p:cTn id="37" dur="75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38" dur="750" fill="hold"/>
                                            <p:tgtEl>
                                              <p:spTgt spid="35">
                                                <p:txEl>
                                                  <p:pRg st="0" end="0"/>
                                                </p:txEl>
                                              </p:spTgt>
                                            </p:tgtEl>
                                            <p:attrNameLst>
                                              <p:attrName>ppt_y</p:attrName>
                                            </p:attrNameLst>
                                          </p:cBhvr>
                                          <p:tavLst>
                                            <p:tav tm="0">
                                              <p:val>
                                                <p:strVal val="0-#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 calcmode="lin" valueType="num">
                                          <p:cBhvr additive="base">
                                            <p:cTn id="41" dur="750" fill="hold"/>
                                            <p:tgtEl>
                                              <p:spTgt spid="46"/>
                                            </p:tgtEl>
                                            <p:attrNameLst>
                                              <p:attrName>ppt_x</p:attrName>
                                            </p:attrNameLst>
                                          </p:cBhvr>
                                          <p:tavLst>
                                            <p:tav tm="0">
                                              <p:val>
                                                <p:strVal val="#ppt_x"/>
                                              </p:val>
                                            </p:tav>
                                            <p:tav tm="100000">
                                              <p:val>
                                                <p:strVal val="#ppt_x"/>
                                              </p:val>
                                            </p:tav>
                                          </p:tavLst>
                                        </p:anim>
                                        <p:anim calcmode="lin" valueType="num">
                                          <p:cBhvr additive="base">
                                            <p:cTn id="42" dur="750" fill="hold"/>
                                            <p:tgtEl>
                                              <p:spTgt spid="46"/>
                                            </p:tgtEl>
                                            <p:attrNameLst>
                                              <p:attrName>ppt_y</p:attrName>
                                            </p:attrNameLst>
                                          </p:cBhvr>
                                          <p:tavLst>
                                            <p:tav tm="0">
                                              <p:val>
                                                <p:strVal val="1+#ppt_h/2"/>
                                              </p:val>
                                            </p:tav>
                                            <p:tav tm="100000">
                                              <p:val>
                                                <p:strVal val="#ppt_y"/>
                                              </p:val>
                                            </p:tav>
                                          </p:tavLst>
                                        </p:anim>
                                      </p:childTnLst>
                                    </p:cTn>
                                  </p:par>
                                </p:childTnLst>
                              </p:cTn>
                            </p:par>
                            <p:par>
                              <p:cTn id="43" fill="hold">
                                <p:stCondLst>
                                  <p:cond delay="2300"/>
                                </p:stCondLst>
                                <p:childTnLst>
                                  <p:par>
                                    <p:cTn id="44" presetID="2" presetClass="entr" presetSubtype="4" decel="100000" fill="hold" grpId="0" nodeType="after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additive="base">
                                            <p:cTn id="46" dur="750" fill="hold"/>
                                            <p:tgtEl>
                                              <p:spTgt spid="38"/>
                                            </p:tgtEl>
                                            <p:attrNameLst>
                                              <p:attrName>ppt_x</p:attrName>
                                            </p:attrNameLst>
                                          </p:cBhvr>
                                          <p:tavLst>
                                            <p:tav tm="0">
                                              <p:val>
                                                <p:strVal val="#ppt_x"/>
                                              </p:val>
                                            </p:tav>
                                            <p:tav tm="100000">
                                              <p:val>
                                                <p:strVal val="#ppt_x"/>
                                              </p:val>
                                            </p:tav>
                                          </p:tavLst>
                                        </p:anim>
                                        <p:anim calcmode="lin" valueType="num">
                                          <p:cBhvr additive="base">
                                            <p:cTn id="47" dur="750" fill="hold"/>
                                            <p:tgtEl>
                                              <p:spTgt spid="38"/>
                                            </p:tgtEl>
                                            <p:attrNameLst>
                                              <p:attrName>ppt_y</p:attrName>
                                            </p:attrNameLst>
                                          </p:cBhvr>
                                          <p:tavLst>
                                            <p:tav tm="0">
                                              <p:val>
                                                <p:strVal val="1+#ppt_h/2"/>
                                              </p:val>
                                            </p:tav>
                                            <p:tav tm="100000">
                                              <p:val>
                                                <p:strVal val="#ppt_y"/>
                                              </p:val>
                                            </p:tav>
                                          </p:tavLst>
                                        </p:anim>
                                      </p:childTnLst>
                                    </p:cTn>
                                  </p:par>
                                  <p:par>
                                    <p:cTn id="48" presetID="2" presetClass="entr" presetSubtype="1" fill="hold" grpId="0" nodeType="withEffect">
                                      <p:stCondLst>
                                        <p:cond delay="0"/>
                                      </p:stCondLst>
                                      <p:childTnLst>
                                        <p:set>
                                          <p:cBhvr>
                                            <p:cTn id="49" dur="1" fill="hold">
                                              <p:stCondLst>
                                                <p:cond delay="0"/>
                                              </p:stCondLst>
                                            </p:cTn>
                                            <p:tgtEl>
                                              <p:spTgt spid="39">
                                                <p:txEl>
                                                  <p:pRg st="0" end="0"/>
                                                </p:txEl>
                                              </p:spTgt>
                                            </p:tgtEl>
                                            <p:attrNameLst>
                                              <p:attrName>style.visibility</p:attrName>
                                            </p:attrNameLst>
                                          </p:cBhvr>
                                          <p:to>
                                            <p:strVal val="visible"/>
                                          </p:to>
                                        </p:set>
                                        <p:anim calcmode="lin" valueType="num">
                                          <p:cBhvr additive="base">
                                            <p:cTn id="50" dur="75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51" dur="750" fill="hold"/>
                                            <p:tgtEl>
                                              <p:spTgt spid="39">
                                                <p:txEl>
                                                  <p:pRg st="0" end="0"/>
                                                </p:txEl>
                                              </p:spTgt>
                                            </p:tgtEl>
                                            <p:attrNameLst>
                                              <p:attrName>ppt_y</p:attrName>
                                            </p:attrNameLst>
                                          </p:cBhvr>
                                          <p:tavLst>
                                            <p:tav tm="0">
                                              <p:val>
                                                <p:strVal val="0-#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 calcmode="lin" valueType="num">
                                          <p:cBhvr additive="base">
                                            <p:cTn id="54" dur="750" fill="hold"/>
                                            <p:tgtEl>
                                              <p:spTgt spid="40"/>
                                            </p:tgtEl>
                                            <p:attrNameLst>
                                              <p:attrName>ppt_x</p:attrName>
                                            </p:attrNameLst>
                                          </p:cBhvr>
                                          <p:tavLst>
                                            <p:tav tm="0">
                                              <p:val>
                                                <p:strVal val="#ppt_x"/>
                                              </p:val>
                                            </p:tav>
                                            <p:tav tm="100000">
                                              <p:val>
                                                <p:strVal val="#ppt_x"/>
                                              </p:val>
                                            </p:tav>
                                          </p:tavLst>
                                        </p:anim>
                                        <p:anim calcmode="lin" valueType="num">
                                          <p:cBhvr additive="base">
                                            <p:cTn id="55" dur="75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800" fill="hold"/>
                            <p:tgtEl>
                              <p:spTgt spid="17"/>
                            </p:tgtEl>
                            <p:attrNameLst>
                              <p:attrName>ppt_x</p:attrName>
                            </p:attrNameLst>
                          </p:cBhvr>
                          <p:tavLst>
                            <p:tav tm="0">
                              <p:val>
                                <p:strVal val="#ppt_x"/>
                              </p:val>
                            </p:tav>
                            <p:tav tm="100000">
                              <p:val>
                                <p:strVal val="#ppt_x"/>
                              </p:val>
                            </p:tav>
                          </p:tavLst>
                        </p:anim>
                        <p:anim calcmode="lin" valueType="num">
                          <p:cBhvr additive="base">
                            <p:cTn dur="80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38" grpId="0" animBg="1"/>
          <p:bldP spid="39" grpId="0" uiExpand="1" build="p">
            <p:tmplLst>
              <p:tmpl lvl="1">
                <p:tnLst>
                  <p:par>
                    <p:cTn presetID="2" presetClass="entr" presetSubtype="1"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uiExpand="1">
            <p:tmplLst>
              <p:tmpl>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5" grpId="0" animBg="1"/>
          <p:bldP spid="46" grpId="0" uiExpand="1">
            <p:tmplLst>
              <p:tmpl>
                <p:tnLst>
                  <p:par>
                    <p:cTn presetID="2" presetClass="entr" presetSubtype="4" decel="10000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35" grpId="0" uiExpand="1" build="p">
            <p:tmplLst>
              <p:tmpl lvl="1">
                <p:tnLst>
                  <p:par>
                    <p:cTn presetID="2" presetClass="entr" presetSubtype="1"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750" fill="hold"/>
                            <p:tgtEl>
                              <p:spTgt spid="35"/>
                            </p:tgtEl>
                            <p:attrNameLst>
                              <p:attrName>ppt_x</p:attrName>
                            </p:attrNameLst>
                          </p:cBhvr>
                          <p:tavLst>
                            <p:tav tm="0">
                              <p:val>
                                <p:strVal val="#ppt_x"/>
                              </p:val>
                            </p:tav>
                            <p:tav tm="100000">
                              <p:val>
                                <p:strVal val="#ppt_x"/>
                              </p:val>
                            </p:tav>
                          </p:tavLst>
                        </p:anim>
                        <p:anim calcmode="lin" valueType="num">
                          <p:cBhvr additive="base">
                            <p:cTn dur="750" fill="hold"/>
                            <p:tgtEl>
                              <p:spTgt spid="35"/>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750" fill="hold"/>
                            <p:tgtEl>
                              <p:spTgt spid="35"/>
                            </p:tgtEl>
                            <p:attrNameLst>
                              <p:attrName>ppt_x</p:attrName>
                            </p:attrNameLst>
                          </p:cBhvr>
                          <p:tavLst>
                            <p:tav tm="0">
                              <p:val>
                                <p:strVal val="#ppt_x"/>
                              </p:val>
                            </p:tav>
                            <p:tav tm="100000">
                              <p:val>
                                <p:strVal val="#ppt_x"/>
                              </p:val>
                            </p:tav>
                          </p:tavLst>
                        </p:anim>
                        <p:anim calcmode="lin" valueType="num">
                          <p:cBhvr additive="base">
                            <p:cTn dur="750" fill="hold"/>
                            <p:tgtEl>
                              <p:spTgt spid="35"/>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750" fill="hold"/>
                            <p:tgtEl>
                              <p:spTgt spid="35"/>
                            </p:tgtEl>
                            <p:attrNameLst>
                              <p:attrName>ppt_x</p:attrName>
                            </p:attrNameLst>
                          </p:cBhvr>
                          <p:tavLst>
                            <p:tav tm="0">
                              <p:val>
                                <p:strVal val="#ppt_x"/>
                              </p:val>
                            </p:tav>
                            <p:tav tm="100000">
                              <p:val>
                                <p:strVal val="#ppt_x"/>
                              </p:val>
                            </p:tav>
                          </p:tavLst>
                        </p:anim>
                        <p:anim calcmode="lin" valueType="num">
                          <p:cBhvr additive="base">
                            <p:cTn dur="750" fill="hold"/>
                            <p:tgtEl>
                              <p:spTgt spid="35"/>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750" fill="hold"/>
                            <p:tgtEl>
                              <p:spTgt spid="35"/>
                            </p:tgtEl>
                            <p:attrNameLst>
                              <p:attrName>ppt_x</p:attrName>
                            </p:attrNameLst>
                          </p:cBhvr>
                          <p:tavLst>
                            <p:tav tm="0">
                              <p:val>
                                <p:strVal val="#ppt_x"/>
                              </p:val>
                            </p:tav>
                            <p:tav tm="100000">
                              <p:val>
                                <p:strVal val="#ppt_x"/>
                              </p:val>
                            </p:tav>
                          </p:tavLst>
                        </p:anim>
                        <p:anim calcmode="lin" valueType="num">
                          <p:cBhvr additive="base">
                            <p:cTn dur="750" fill="hold"/>
                            <p:tgtEl>
                              <p:spTgt spid="35"/>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750" fill="hold"/>
                            <p:tgtEl>
                              <p:spTgt spid="35"/>
                            </p:tgtEl>
                            <p:attrNameLst>
                              <p:attrName>ppt_x</p:attrName>
                            </p:attrNameLst>
                          </p:cBhvr>
                          <p:tavLst>
                            <p:tav tm="0">
                              <p:val>
                                <p:strVal val="#ppt_x"/>
                              </p:val>
                            </p:tav>
                            <p:tav tm="100000">
                              <p:val>
                                <p:strVal val="#ppt_x"/>
                              </p:val>
                            </p:tav>
                          </p:tavLst>
                        </p:anim>
                        <p:anim calcmode="lin" valueType="num">
                          <p:cBhvr additive="base">
                            <p:cTn dur="750" fill="hold"/>
                            <p:tgtEl>
                              <p:spTgt spid="3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377"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1"/>
            <a:ext cx="6129304" cy="2670988"/>
          </a:xfrm>
        </p:spPr>
        <p:txBody>
          <a:bodyPr anchor="t" anchorCtr="0"/>
          <a:lstStyle>
            <a:lvl1pPr algn="ctr" defTabSz="914377"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2"/>
          <p:cNvSpPr>
            <a:spLocks noGrp="1"/>
          </p:cNvSpPr>
          <p:nvPr>
            <p:ph type="body" sz="quarter" idx="19"/>
          </p:nvPr>
        </p:nvSpPr>
        <p:spPr>
          <a:xfrm>
            <a:off x="0" y="1554164"/>
            <a:ext cx="6096000" cy="5909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377" rtl="0" eaLnBrk="1" latinLnBrk="0" hangingPunct="1">
              <a:lnSpc>
                <a:spcPct val="90000"/>
              </a:lnSpc>
              <a:spcBef>
                <a:spcPts val="500"/>
              </a:spcBef>
              <a:buFont typeface="Arial" panose="020B0604020202020204" pitchFamily="34" charset="0"/>
              <a:buNone/>
            </a:pPr>
            <a:r>
              <a:rPr lang="en-US" smtClean="0"/>
              <a:t>Edit Master text styles</a:t>
            </a:r>
          </a:p>
        </p:txBody>
      </p:sp>
      <p:sp>
        <p:nvSpPr>
          <p:cNvPr id="10" name="Slide Number Placeholder 7"/>
          <p:cNvSpPr>
            <a:spLocks noGrp="1"/>
          </p:cNvSpPr>
          <p:nvPr>
            <p:ph type="sldNum" sz="quarter" idx="4"/>
          </p:nvPr>
        </p:nvSpPr>
        <p:spPr>
          <a:xfrm>
            <a:off x="11668595" y="6484941"/>
            <a:ext cx="523407"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smtClean="0"/>
              <a:t>Click icon to add picture</a:t>
            </a:r>
            <a:endParaRPr lang="en-US" dirty="0"/>
          </a:p>
        </p:txBody>
      </p:sp>
      <p:sp>
        <p:nvSpPr>
          <p:cNvPr id="4" name="Slide Number Placeholder 5"/>
          <p:cNvSpPr>
            <a:spLocks noGrp="1"/>
          </p:cNvSpPr>
          <p:nvPr>
            <p:ph type="sldNum" sz="quarter" idx="4"/>
          </p:nvPr>
        </p:nvSpPr>
        <p:spPr>
          <a:xfrm>
            <a:off x="11837563" y="6484941"/>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377"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1"/>
            <a:ext cx="6096000" cy="2594043"/>
          </a:xfrm>
        </p:spPr>
        <p:txBody>
          <a:bodyPr anchor="t" anchorCtr="0"/>
          <a:lstStyle>
            <a:lvl1pPr algn="ctr" defTabSz="914377"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p:cNvSpPr>
            <a:spLocks noGrp="1"/>
          </p:cNvSpPr>
          <p:nvPr>
            <p:ph type="body" sz="quarter" idx="19"/>
          </p:nvPr>
        </p:nvSpPr>
        <p:spPr>
          <a:xfrm>
            <a:off x="0" y="1554164"/>
            <a:ext cx="6096000" cy="5909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377" rtl="0" eaLnBrk="1" latinLnBrk="0" hangingPunct="1">
              <a:lnSpc>
                <a:spcPct val="90000"/>
              </a:lnSpc>
              <a:spcBef>
                <a:spcPts val="500"/>
              </a:spcBef>
              <a:buFont typeface="Arial" panose="020B0604020202020204" pitchFamily="34" charset="0"/>
              <a:buNone/>
            </a:pPr>
            <a:r>
              <a:rPr lang="en-US" smtClean="0"/>
              <a:t>Edit Master text styles</a:t>
            </a:r>
          </a:p>
        </p:txBody>
      </p:sp>
      <p:sp>
        <p:nvSpPr>
          <p:cNvPr id="12" name="Slide Number Placeholder 7"/>
          <p:cNvSpPr txBox="1">
            <a:spLocks/>
          </p:cNvSpPr>
          <p:nvPr userDrawn="1"/>
        </p:nvSpPr>
        <p:spPr>
          <a:xfrm>
            <a:off x="10343913" y="6498722"/>
            <a:ext cx="523407"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z="1200" smtClean="0">
                <a:solidFill>
                  <a:schemeClr val="bg1"/>
                </a:solidFill>
              </a:rPr>
              <a:pPr/>
              <a:t>‹#›</a:t>
            </a:fld>
            <a:endParaRPr lang="en-US" sz="1200">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smtClean="0"/>
              <a:t>Click icon to add picture</a:t>
            </a:r>
            <a:endParaRPr lang="en-US" dirty="0"/>
          </a:p>
        </p:txBody>
      </p:sp>
      <p:sp>
        <p:nvSpPr>
          <p:cNvPr id="7" name="Text Placeholder 6"/>
          <p:cNvSpPr>
            <a:spLocks noGrp="1"/>
          </p:cNvSpPr>
          <p:nvPr>
            <p:ph type="body" sz="quarter" idx="11"/>
          </p:nvPr>
        </p:nvSpPr>
        <p:spPr>
          <a:xfrm>
            <a:off x="0" y="3429001"/>
            <a:ext cx="6129304" cy="2670988"/>
          </a:xfrm>
        </p:spPr>
        <p:txBody>
          <a:bodyPr anchor="t" anchorCtr="0"/>
          <a:lstStyle>
            <a:lvl1pPr algn="ctr" defTabSz="914377"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377"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4"/>
            <a:ext cx="6129304" cy="5909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377" rtl="0" eaLnBrk="1" latinLnBrk="0" hangingPunct="1">
              <a:lnSpc>
                <a:spcPct val="90000"/>
              </a:lnSpc>
              <a:spcBef>
                <a:spcPts val="500"/>
              </a:spcBef>
              <a:buFont typeface="Arial" panose="020B0604020202020204" pitchFamily="34" charset="0"/>
              <a:buNone/>
            </a:pPr>
            <a:r>
              <a:rPr lang="en-US" smtClean="0"/>
              <a:t>Edit Master text styles</a:t>
            </a:r>
          </a:p>
        </p:txBody>
      </p:sp>
      <p:sp>
        <p:nvSpPr>
          <p:cNvPr id="8" name="Slide Number Placeholder 7"/>
          <p:cNvSpPr>
            <a:spLocks noGrp="1"/>
          </p:cNvSpPr>
          <p:nvPr>
            <p:ph type="sldNum" sz="quarter" idx="4"/>
          </p:nvPr>
        </p:nvSpPr>
        <p:spPr>
          <a:xfrm>
            <a:off x="11668595" y="6484941"/>
            <a:ext cx="523407"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8" name="Text Placeholder 6"/>
          <p:cNvSpPr>
            <a:spLocks noGrp="1"/>
          </p:cNvSpPr>
          <p:nvPr>
            <p:ph type="body" sz="quarter" idx="11"/>
          </p:nvPr>
        </p:nvSpPr>
        <p:spPr>
          <a:xfrm>
            <a:off x="6094445" y="3425620"/>
            <a:ext cx="6097555" cy="2670988"/>
          </a:xfrm>
        </p:spPr>
        <p:txBody>
          <a:bodyPr anchor="t" anchorCtr="0"/>
          <a:lstStyle>
            <a:lvl1pPr algn="ctr" defTabSz="914377"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2"/>
          <p:cNvSpPr>
            <a:spLocks noGrp="1"/>
          </p:cNvSpPr>
          <p:nvPr>
            <p:ph type="body" sz="quarter" idx="19"/>
          </p:nvPr>
        </p:nvSpPr>
        <p:spPr>
          <a:xfrm>
            <a:off x="6094443" y="1554164"/>
            <a:ext cx="6097556" cy="5909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377" rtl="0" eaLnBrk="1" latinLnBrk="0" hangingPunct="1">
              <a:lnSpc>
                <a:spcPct val="90000"/>
              </a:lnSpc>
              <a:spcBef>
                <a:spcPts val="500"/>
              </a:spcBef>
              <a:buFont typeface="Arial" panose="020B0604020202020204" pitchFamily="34" charset="0"/>
              <a:buNone/>
            </a:pPr>
            <a:r>
              <a:rPr lang="en-US" smtClean="0"/>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377"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5" y="6484941"/>
            <a:ext cx="523407"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2"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8" name="Text Placeholder 6"/>
          <p:cNvSpPr>
            <a:spLocks noGrp="1"/>
          </p:cNvSpPr>
          <p:nvPr>
            <p:ph type="body" sz="quarter" idx="11"/>
          </p:nvPr>
        </p:nvSpPr>
        <p:spPr>
          <a:xfrm>
            <a:off x="6180533" y="3429001"/>
            <a:ext cx="6011467" cy="2670988"/>
          </a:xfrm>
        </p:spPr>
        <p:txBody>
          <a:bodyPr anchor="t" anchorCtr="0"/>
          <a:lstStyle>
            <a:lvl1pPr algn="ctr" defTabSz="914377"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p:cNvSpPr>
            <a:spLocks noGrp="1"/>
          </p:cNvSpPr>
          <p:nvPr>
            <p:ph type="body" sz="quarter" idx="19"/>
          </p:nvPr>
        </p:nvSpPr>
        <p:spPr>
          <a:xfrm>
            <a:off x="6180533" y="1554164"/>
            <a:ext cx="5791200" cy="5909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377" rtl="0" eaLnBrk="1" latinLnBrk="0" hangingPunct="1">
              <a:lnSpc>
                <a:spcPct val="90000"/>
              </a:lnSpc>
              <a:spcBef>
                <a:spcPts val="500"/>
              </a:spcBef>
              <a:buFont typeface="Arial" panose="020B0604020202020204" pitchFamily="34" charset="0"/>
              <a:buNone/>
            </a:pPr>
            <a:r>
              <a:rPr lang="en-US" smtClean="0"/>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377"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5" y="6484941"/>
            <a:ext cx="523407"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2"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7" name="Text Placeholder 6"/>
          <p:cNvSpPr>
            <a:spLocks noGrp="1"/>
          </p:cNvSpPr>
          <p:nvPr>
            <p:ph type="body" sz="quarter" idx="11"/>
          </p:nvPr>
        </p:nvSpPr>
        <p:spPr>
          <a:xfrm>
            <a:off x="6138268" y="3457546"/>
            <a:ext cx="6053733" cy="2670988"/>
          </a:xfrm>
        </p:spPr>
        <p:txBody>
          <a:bodyPr anchor="t" anchorCtr="0"/>
          <a:lstStyle>
            <a:lvl1pPr algn="ctr" defTabSz="914377"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sz="quarter" idx="19" hasCustomPrompt="1"/>
          </p:nvPr>
        </p:nvSpPr>
        <p:spPr>
          <a:xfrm>
            <a:off x="6138269" y="1554165"/>
            <a:ext cx="5875735" cy="535531"/>
          </a:xfrm>
        </p:spPr>
        <p:txBody>
          <a:bodyPr/>
          <a:lstStyle>
            <a:lvl1pPr algn="ctr">
              <a:defRPr sz="3600" b="0">
                <a:latin typeface="+mj-lt"/>
              </a:defRPr>
            </a:lvl1pPr>
            <a:lvl2pPr marL="0" indent="0" algn="ctr" defTabSz="914377"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377"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5" y="6484941"/>
            <a:ext cx="523407"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7" name="Text Placeholder 6"/>
          <p:cNvSpPr>
            <a:spLocks noGrp="1"/>
          </p:cNvSpPr>
          <p:nvPr>
            <p:ph type="body" sz="quarter" idx="11"/>
          </p:nvPr>
        </p:nvSpPr>
        <p:spPr>
          <a:xfrm>
            <a:off x="6096000" y="2356402"/>
            <a:ext cx="6096000" cy="2145203"/>
          </a:xfrm>
        </p:spPr>
        <p:txBody>
          <a:bodyPr anchor="ctr" anchorCtr="0"/>
          <a:lstStyle>
            <a:lvl1pPr algn="ctr" defTabSz="914377"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7"/>
          <p:cNvSpPr>
            <a:spLocks noGrp="1"/>
          </p:cNvSpPr>
          <p:nvPr>
            <p:ph type="sldNum" sz="quarter" idx="4"/>
          </p:nvPr>
        </p:nvSpPr>
        <p:spPr>
          <a:xfrm>
            <a:off x="11668595" y="6484941"/>
            <a:ext cx="523407"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9" y="-65233"/>
            <a:ext cx="4584527"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4"/>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6" y="3383284"/>
            <a:ext cx="11660405" cy="625641"/>
          </a:xfrm>
          <a:prstGeom prst="rect">
            <a:avLst/>
          </a:prstGeom>
        </p:spPr>
        <p:txBody>
          <a:bodyPr vert="horz" lIns="457200" tIns="45720" rIns="457200" bIns="45720" rtlCol="0" anchor="b">
            <a:noAutofit/>
          </a:bodyPr>
          <a:lstStyle>
            <a:lvl1pPr algn="ctr" defTabSz="914377"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6" y="186062"/>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6" y="1007414"/>
            <a:ext cx="792204"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377"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1"/>
            <a:ext cx="5960269" cy="2670988"/>
          </a:xfrm>
        </p:spPr>
        <p:txBody>
          <a:bodyPr anchor="t" anchorCtr="0"/>
          <a:lstStyle>
            <a:lvl1pPr algn="ctr" defTabSz="914377"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sz="quarter" idx="19" hasCustomPrompt="1"/>
          </p:nvPr>
        </p:nvSpPr>
        <p:spPr>
          <a:xfrm>
            <a:off x="304802" y="1554165"/>
            <a:ext cx="5875735" cy="535531"/>
          </a:xfrm>
        </p:spPr>
        <p:txBody>
          <a:bodyPr/>
          <a:lstStyle>
            <a:lvl1pPr algn="ctr">
              <a:defRPr sz="3600" b="0">
                <a:latin typeface="+mj-lt"/>
              </a:defRPr>
            </a:lvl1pPr>
            <a:lvl2pPr marL="0" indent="0" algn="ctr" defTabSz="914377"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377"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5" y="6484941"/>
            <a:ext cx="523407"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p:cNvSpPr>
            <a:spLocks noGrp="1"/>
          </p:cNvSpPr>
          <p:nvPr>
            <p:ph type="body" sz="quarter" idx="10" hasCustomPrompt="1"/>
          </p:nvPr>
        </p:nvSpPr>
        <p:spPr>
          <a:xfrm>
            <a:off x="269243" y="3367879"/>
            <a:ext cx="5192775" cy="1830245"/>
          </a:xfrm>
        </p:spPr>
        <p:txBody>
          <a:bodyPr wrap="square">
            <a:spAutoFit/>
          </a:bodyPr>
          <a:lstStyle>
            <a:lvl1pPr marL="0" marR="0" indent="0" algn="l" defTabSz="914344"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4" indent="0">
              <a:buNone/>
              <a:tabLst/>
              <a:defRPr sz="1961"/>
            </a:lvl3pPr>
            <a:lvl4pPr marL="451295" indent="0">
              <a:buNone/>
              <a:defRPr/>
            </a:lvl4pPr>
            <a:lvl5pPr marL="672274"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8" y="3503951"/>
            <a:ext cx="5671764" cy="1654427"/>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smtClean="0"/>
              <a:t>Click icon to add picture</a:t>
            </a:r>
            <a:endParaRPr lang="en-US"/>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11" name="Slide Number Placeholder 7"/>
          <p:cNvSpPr>
            <a:spLocks noGrp="1"/>
          </p:cNvSpPr>
          <p:nvPr>
            <p:ph type="sldNum" sz="quarter" idx="4"/>
          </p:nvPr>
        </p:nvSpPr>
        <p:spPr>
          <a:xfrm>
            <a:off x="11668595" y="6484941"/>
            <a:ext cx="523407"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smtClean="0"/>
              <a:t>Click icon to add picture</a:t>
            </a:r>
            <a:endParaRPr lang="en-US" dirty="0"/>
          </a:p>
        </p:txBody>
      </p:sp>
      <p:sp>
        <p:nvSpPr>
          <p:cNvPr id="4" name="Slide Number Placeholder 3"/>
          <p:cNvSpPr>
            <a:spLocks noGrp="1"/>
          </p:cNvSpPr>
          <p:nvPr>
            <p:ph type="sldNum" sz="quarter" idx="12"/>
          </p:nvPr>
        </p:nvSpPr>
        <p:spPr>
          <a:xfrm>
            <a:off x="11747690" y="6465385"/>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7"/>
            <a:ext cx="8804365" cy="1311128"/>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1" y="3971111"/>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90" y="6465385"/>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1" y="0"/>
            <a:ext cx="12066955" cy="6858000"/>
          </a:xfrm>
        </p:spPr>
        <p:txBody>
          <a:bodyPr anchor="ctr">
            <a:noAutofit/>
          </a:bodyPr>
          <a:lstStyle>
            <a:lvl1pPr algn="ctr">
              <a:defRPr>
                <a:solidFill>
                  <a:schemeClr val="tx2"/>
                </a:solidFill>
              </a:defRPr>
            </a:lvl1pPr>
          </a:lstStyle>
          <a:p>
            <a:r>
              <a:rPr lang="en-US" smtClean="0"/>
              <a:t>Click icon to add picture</a:t>
            </a:r>
            <a:endParaRPr lang="en-US" dirty="0"/>
          </a:p>
        </p:txBody>
      </p:sp>
    </p:spTree>
    <p:extLst>
      <p:ext uri="{BB962C8B-B14F-4D97-AF65-F5344CB8AC3E}">
        <p14:creationId xmlns:p14="http://schemas.microsoft.com/office/powerpoint/2010/main" val="155839581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90" y="6465385"/>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9"/>
            <a:ext cx="12192000" cy="6851649"/>
          </a:xfrm>
          <a:prstGeom prst="rect">
            <a:avLst/>
          </a:prstGeom>
        </p:spPr>
      </p:pic>
      <p:sp>
        <p:nvSpPr>
          <p:cNvPr id="4" name="Slide Number Placeholder 3"/>
          <p:cNvSpPr>
            <a:spLocks noGrp="1"/>
          </p:cNvSpPr>
          <p:nvPr>
            <p:ph type="sldNum" sz="quarter" idx="12"/>
          </p:nvPr>
        </p:nvSpPr>
        <p:spPr>
          <a:xfrm>
            <a:off x="11747690" y="6465385"/>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6"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tx1"/>
                </a:solidFill>
                <a:effectLst/>
                <a:uLnTx/>
                <a:uFillTx/>
              </a:rPr>
              <a:t>Neal Creative  | click &amp; </a:t>
            </a:r>
            <a:r>
              <a:rPr kumimoji="0" lang="en-US" sz="1051" b="1" i="0" u="none" strike="noStrike" kern="0" cap="none" spc="0" normalizeH="0" baseline="0" noProof="0" dirty="0">
                <a:ln>
                  <a:noFill/>
                </a:ln>
                <a:solidFill>
                  <a:schemeClr val="tx1"/>
                </a:solidFill>
                <a:effectLst/>
                <a:uLnTx/>
                <a:uFillTx/>
              </a:rPr>
              <a:t>Learn more</a:t>
            </a:r>
          </a:p>
        </p:txBody>
      </p:sp>
      <p:sp>
        <p:nvSpPr>
          <p:cNvPr id="7" name="TextBox 6">
            <a:hlinkClick r:id="rId4"/>
            <a:extLst/>
          </p:cNvPr>
          <p:cNvSpPr txBox="1"/>
          <p:nvPr userDrawn="1"/>
        </p:nvSpPr>
        <p:spPr>
          <a:xfrm>
            <a:off x="3" y="6548366"/>
            <a:ext cx="1209664" cy="346234"/>
          </a:xfrm>
          <a:prstGeom prst="roundRect">
            <a:avLst>
              <a:gd name="adj" fmla="val 50000"/>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8"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41"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41"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7"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7"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41" y="2240231"/>
            <a:ext cx="9107555" cy="2308324"/>
          </a:xfrm>
          <a:prstGeom prst="rect">
            <a:avLst/>
          </a:prstGeom>
          <a:noFill/>
        </p:spPr>
        <p:txBody>
          <a:bodyPr anchor="b"/>
          <a:lstStyle>
            <a:lvl1pPr algn="ctr" defTabSz="914377"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3" y="6316157"/>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9" y="6337798"/>
            <a:ext cx="1209664" cy="346234"/>
          </a:xfrm>
          <a:prstGeom prst="roundRect">
            <a:avLst>
              <a:gd name="adj" fmla="val 50000"/>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p:cNvSpPr>
            <a:spLocks noGrp="1"/>
          </p:cNvSpPr>
          <p:nvPr>
            <p:ph type="body" sz="quarter" idx="10" hasCustomPrompt="1"/>
          </p:nvPr>
        </p:nvSpPr>
        <p:spPr>
          <a:xfrm>
            <a:off x="269243" y="3367879"/>
            <a:ext cx="5192775" cy="1830245"/>
          </a:xfrm>
        </p:spPr>
        <p:txBody>
          <a:bodyPr wrap="square">
            <a:spAutoFit/>
          </a:bodyPr>
          <a:lstStyle>
            <a:lvl1pPr marL="0" marR="0" indent="0" algn="l" defTabSz="914344"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4" indent="0">
              <a:buNone/>
              <a:tabLst/>
              <a:defRPr sz="1961"/>
            </a:lvl3pPr>
            <a:lvl4pPr marL="451295" indent="0">
              <a:buNone/>
              <a:defRPr/>
            </a:lvl4pPr>
            <a:lvl5pPr marL="672274"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8" y="3503951"/>
            <a:ext cx="5671764" cy="1654427"/>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smtClean="0"/>
              <a:t>Click icon to add picture</a:t>
            </a:r>
            <a:endParaRPr lang="en-US"/>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200" y="6298103"/>
            <a:ext cx="2466220" cy="367873"/>
          </a:xfrm>
          <a:prstGeom prst="roundRect">
            <a:avLst>
              <a:gd name="adj" fmla="val 50000"/>
            </a:avLst>
          </a:prstGeom>
          <a:solidFill>
            <a:srgbClr val="004568"/>
          </a:solidFill>
        </p:spPr>
        <p:txBody>
          <a:bodyPr wrap="none" rtlCol="0">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2" y="419103"/>
            <a:ext cx="8917577" cy="590931"/>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5" y="6484941"/>
            <a:ext cx="523407"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9" y="6337798"/>
            <a:ext cx="1209664" cy="346234"/>
          </a:xfrm>
          <a:prstGeom prst="roundRect">
            <a:avLst>
              <a:gd name="adj" fmla="val 50000"/>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E13F405-58C3-4D9C-AF3D-C5B7AFE1A5ED}"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217FA-18DD-43AA-8699-5DAF13CC5F08}" type="slidenum">
              <a:rPr lang="en-US" smtClean="0"/>
              <a:t>‹#›</a:t>
            </a:fld>
            <a:endParaRPr lang="en-US"/>
          </a:p>
        </p:txBody>
      </p:sp>
    </p:spTree>
    <p:extLst>
      <p:ext uri="{BB962C8B-B14F-4D97-AF65-F5344CB8AC3E}">
        <p14:creationId xmlns:p14="http://schemas.microsoft.com/office/powerpoint/2010/main" val="15595222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13F405-58C3-4D9C-AF3D-C5B7AFE1A5ED}"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217FA-18DD-43AA-8699-5DAF13CC5F08}" type="slidenum">
              <a:rPr lang="en-US" smtClean="0"/>
              <a:t>‹#›</a:t>
            </a:fld>
            <a:endParaRPr lang="en-US"/>
          </a:p>
        </p:txBody>
      </p:sp>
    </p:spTree>
    <p:extLst>
      <p:ext uri="{BB962C8B-B14F-4D97-AF65-F5344CB8AC3E}">
        <p14:creationId xmlns:p14="http://schemas.microsoft.com/office/powerpoint/2010/main" val="140485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6"/>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3448779" y="2768600"/>
            <a:ext cx="5208335" cy="126188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8"/>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E13F405-58C3-4D9C-AF3D-C5B7AFE1A5ED}"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217FA-18DD-43AA-8699-5DAF13CC5F08}" type="slidenum">
              <a:rPr lang="en-US" smtClean="0"/>
              <a:t>‹#›</a:t>
            </a:fld>
            <a:endParaRPr lang="en-US"/>
          </a:p>
        </p:txBody>
      </p:sp>
    </p:spTree>
    <p:extLst>
      <p:ext uri="{BB962C8B-B14F-4D97-AF65-F5344CB8AC3E}">
        <p14:creationId xmlns:p14="http://schemas.microsoft.com/office/powerpoint/2010/main" val="32736924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E13F405-58C3-4D9C-AF3D-C5B7AFE1A5ED}" type="datetimeFigureOut">
              <a:rPr lang="en-US" smtClean="0"/>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217FA-18DD-43AA-8699-5DAF13CC5F08}" type="slidenum">
              <a:rPr lang="en-US" smtClean="0"/>
              <a:t>‹#›</a:t>
            </a:fld>
            <a:endParaRPr lang="en-US"/>
          </a:p>
        </p:txBody>
      </p:sp>
    </p:spTree>
    <p:extLst>
      <p:ext uri="{BB962C8B-B14F-4D97-AF65-F5344CB8AC3E}">
        <p14:creationId xmlns:p14="http://schemas.microsoft.com/office/powerpoint/2010/main" val="2589870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E13F405-58C3-4D9C-AF3D-C5B7AFE1A5ED}" type="datetimeFigureOut">
              <a:rPr lang="en-US" smtClean="0"/>
              <a:t>4/16/2018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E217FA-18DD-43AA-8699-5DAF13CC5F08}" type="slidenum">
              <a:rPr lang="en-US" smtClean="0"/>
              <a:t>‹#›</a:t>
            </a:fld>
            <a:endParaRPr lang="en-US"/>
          </a:p>
        </p:txBody>
      </p:sp>
    </p:spTree>
    <p:extLst>
      <p:ext uri="{BB962C8B-B14F-4D97-AF65-F5344CB8AC3E}">
        <p14:creationId xmlns:p14="http://schemas.microsoft.com/office/powerpoint/2010/main" val="3272265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E13F405-58C3-4D9C-AF3D-C5B7AFE1A5ED}" type="datetimeFigureOut">
              <a:rPr lang="en-US" smtClean="0"/>
              <a:t>4/16/2018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217FA-18DD-43AA-8699-5DAF13CC5F08}" type="slidenum">
              <a:rPr lang="en-US" smtClean="0"/>
              <a:t>‹#›</a:t>
            </a:fld>
            <a:endParaRPr lang="en-US"/>
          </a:p>
        </p:txBody>
      </p:sp>
    </p:spTree>
    <p:extLst>
      <p:ext uri="{BB962C8B-B14F-4D97-AF65-F5344CB8AC3E}">
        <p14:creationId xmlns:p14="http://schemas.microsoft.com/office/powerpoint/2010/main" val="26288438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13F405-58C3-4D9C-AF3D-C5B7AFE1A5ED}" type="datetimeFigureOut">
              <a:rPr lang="en-US" smtClean="0"/>
              <a:t>4/16/2018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E217FA-18DD-43AA-8699-5DAF13CC5F08}" type="slidenum">
              <a:rPr lang="en-US" smtClean="0"/>
              <a:t>‹#›</a:t>
            </a:fld>
            <a:endParaRPr lang="en-US"/>
          </a:p>
        </p:txBody>
      </p:sp>
    </p:spTree>
    <p:extLst>
      <p:ext uri="{BB962C8B-B14F-4D97-AF65-F5344CB8AC3E}">
        <p14:creationId xmlns:p14="http://schemas.microsoft.com/office/powerpoint/2010/main" val="6159730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E13F405-58C3-4D9C-AF3D-C5B7AFE1A5ED}" type="datetimeFigureOut">
              <a:rPr lang="en-US" smtClean="0"/>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217FA-18DD-43AA-8699-5DAF13CC5F08}" type="slidenum">
              <a:rPr lang="en-US" smtClean="0"/>
              <a:t>‹#›</a:t>
            </a:fld>
            <a:endParaRPr lang="en-US"/>
          </a:p>
        </p:txBody>
      </p:sp>
    </p:spTree>
    <p:extLst>
      <p:ext uri="{BB962C8B-B14F-4D97-AF65-F5344CB8AC3E}">
        <p14:creationId xmlns:p14="http://schemas.microsoft.com/office/powerpoint/2010/main" val="26742492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E13F405-58C3-4D9C-AF3D-C5B7AFE1A5ED}" type="datetimeFigureOut">
              <a:rPr lang="en-US" smtClean="0"/>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217FA-18DD-43AA-8699-5DAF13CC5F08}" type="slidenum">
              <a:rPr lang="en-US" smtClean="0"/>
              <a:t>‹#›</a:t>
            </a:fld>
            <a:endParaRPr lang="en-US"/>
          </a:p>
        </p:txBody>
      </p:sp>
    </p:spTree>
    <p:extLst>
      <p:ext uri="{BB962C8B-B14F-4D97-AF65-F5344CB8AC3E}">
        <p14:creationId xmlns:p14="http://schemas.microsoft.com/office/powerpoint/2010/main" val="38592100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13F405-58C3-4D9C-AF3D-C5B7AFE1A5ED}"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217FA-18DD-43AA-8699-5DAF13CC5F08}" type="slidenum">
              <a:rPr lang="en-US" smtClean="0"/>
              <a:t>‹#›</a:t>
            </a:fld>
            <a:endParaRPr lang="en-US"/>
          </a:p>
        </p:txBody>
      </p:sp>
    </p:spTree>
    <p:extLst>
      <p:ext uri="{BB962C8B-B14F-4D97-AF65-F5344CB8AC3E}">
        <p14:creationId xmlns:p14="http://schemas.microsoft.com/office/powerpoint/2010/main" val="2940732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13F405-58C3-4D9C-AF3D-C5B7AFE1A5ED}"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217FA-18DD-43AA-8699-5DAF13CC5F08}" type="slidenum">
              <a:rPr lang="en-US" smtClean="0"/>
              <a:t>‹#›</a:t>
            </a:fld>
            <a:endParaRPr lang="en-US"/>
          </a:p>
        </p:txBody>
      </p:sp>
    </p:spTree>
    <p:extLst>
      <p:ext uri="{BB962C8B-B14F-4D97-AF65-F5344CB8AC3E}">
        <p14:creationId xmlns:p14="http://schemas.microsoft.com/office/powerpoint/2010/main" val="328195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27AE859-6428-4740-A7EB-B3AFD3B2BE16}"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50526-EFAD-4B37-A1EB-52EFC968A0E4}" type="slidenum">
              <a:rPr lang="en-US" smtClean="0"/>
              <a:t>‹#›</a:t>
            </a:fld>
            <a:endParaRPr lang="en-US"/>
          </a:p>
        </p:txBody>
      </p:sp>
    </p:spTree>
    <p:extLst>
      <p:ext uri="{BB962C8B-B14F-4D97-AF65-F5344CB8AC3E}">
        <p14:creationId xmlns:p14="http://schemas.microsoft.com/office/powerpoint/2010/main" val="2330841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6"/>
            <a:ext cx="11658600" cy="1089529"/>
          </a:xfrm>
        </p:spPr>
        <p:txBody>
          <a:bodyPr anchor="ctr"/>
          <a:lstStyle>
            <a:lvl1pPr marL="231769" indent="-231769" algn="l">
              <a:spcBef>
                <a:spcPts val="0"/>
              </a:spcBef>
              <a:defRPr sz="3600" b="0" baseline="0">
                <a:gradFill>
                  <a:gsLst>
                    <a:gs pos="0">
                      <a:schemeClr val="accent1">
                        <a:lumMod val="5000"/>
                        <a:lumOff val="95000"/>
                      </a:schemeClr>
                    </a:gs>
                    <a:gs pos="100000">
                      <a:schemeClr val="bg1"/>
                    </a:gs>
                  </a:gsLst>
                  <a:lin ang="5400000" scaled="1"/>
                </a:gradFill>
              </a:defRPr>
            </a:lvl1pPr>
            <a:lvl2pPr marL="109536"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4"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 Placeholder 2"/>
          <p:cNvSpPr>
            <a:spLocks noGrp="1"/>
          </p:cNvSpPr>
          <p:nvPr>
            <p:ph type="body" sz="quarter" idx="14" hasCustomPrompt="1"/>
          </p:nvPr>
        </p:nvSpPr>
        <p:spPr>
          <a:xfrm>
            <a:off x="3865563" y="5276808"/>
            <a:ext cx="8097839"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7AE859-6428-4740-A7EB-B3AFD3B2BE16}"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50526-EFAD-4B37-A1EB-52EFC968A0E4}" type="slidenum">
              <a:rPr lang="en-US" smtClean="0"/>
              <a:t>‹#›</a:t>
            </a:fld>
            <a:endParaRPr lang="en-US"/>
          </a:p>
        </p:txBody>
      </p:sp>
    </p:spTree>
    <p:extLst>
      <p:ext uri="{BB962C8B-B14F-4D97-AF65-F5344CB8AC3E}">
        <p14:creationId xmlns:p14="http://schemas.microsoft.com/office/powerpoint/2010/main" val="29403098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27AE859-6428-4740-A7EB-B3AFD3B2BE16}"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50526-EFAD-4B37-A1EB-52EFC968A0E4}" type="slidenum">
              <a:rPr lang="en-US" smtClean="0"/>
              <a:t>‹#›</a:t>
            </a:fld>
            <a:endParaRPr lang="en-US"/>
          </a:p>
        </p:txBody>
      </p:sp>
    </p:spTree>
    <p:extLst>
      <p:ext uri="{BB962C8B-B14F-4D97-AF65-F5344CB8AC3E}">
        <p14:creationId xmlns:p14="http://schemas.microsoft.com/office/powerpoint/2010/main" val="3382666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27AE859-6428-4740-A7EB-B3AFD3B2BE16}" type="datetimeFigureOut">
              <a:rPr lang="en-US" smtClean="0"/>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50526-EFAD-4B37-A1EB-52EFC968A0E4}" type="slidenum">
              <a:rPr lang="en-US" smtClean="0"/>
              <a:t>‹#›</a:t>
            </a:fld>
            <a:endParaRPr lang="en-US"/>
          </a:p>
        </p:txBody>
      </p:sp>
    </p:spTree>
    <p:extLst>
      <p:ext uri="{BB962C8B-B14F-4D97-AF65-F5344CB8AC3E}">
        <p14:creationId xmlns:p14="http://schemas.microsoft.com/office/powerpoint/2010/main" val="107488063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27AE859-6428-4740-A7EB-B3AFD3B2BE16}" type="datetimeFigureOut">
              <a:rPr lang="en-US" smtClean="0"/>
              <a:t>4/16/2018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650526-EFAD-4B37-A1EB-52EFC968A0E4}" type="slidenum">
              <a:rPr lang="en-US" smtClean="0"/>
              <a:t>‹#›</a:t>
            </a:fld>
            <a:endParaRPr lang="en-US"/>
          </a:p>
        </p:txBody>
      </p:sp>
    </p:spTree>
    <p:extLst>
      <p:ext uri="{BB962C8B-B14F-4D97-AF65-F5344CB8AC3E}">
        <p14:creationId xmlns:p14="http://schemas.microsoft.com/office/powerpoint/2010/main" val="15282647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27AE859-6428-4740-A7EB-B3AFD3B2BE16}" type="datetimeFigureOut">
              <a:rPr lang="en-US" smtClean="0"/>
              <a:t>4/16/2018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650526-EFAD-4B37-A1EB-52EFC968A0E4}" type="slidenum">
              <a:rPr lang="en-US" smtClean="0"/>
              <a:t>‹#›</a:t>
            </a:fld>
            <a:endParaRPr lang="en-US"/>
          </a:p>
        </p:txBody>
      </p:sp>
    </p:spTree>
    <p:extLst>
      <p:ext uri="{BB962C8B-B14F-4D97-AF65-F5344CB8AC3E}">
        <p14:creationId xmlns:p14="http://schemas.microsoft.com/office/powerpoint/2010/main" val="5921566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AE859-6428-4740-A7EB-B3AFD3B2BE16}" type="datetimeFigureOut">
              <a:rPr lang="en-US" smtClean="0"/>
              <a:t>4/16/2018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650526-EFAD-4B37-A1EB-52EFC968A0E4}" type="slidenum">
              <a:rPr lang="en-US" smtClean="0"/>
              <a:t>‹#›</a:t>
            </a:fld>
            <a:endParaRPr lang="en-US"/>
          </a:p>
        </p:txBody>
      </p:sp>
    </p:spTree>
    <p:extLst>
      <p:ext uri="{BB962C8B-B14F-4D97-AF65-F5344CB8AC3E}">
        <p14:creationId xmlns:p14="http://schemas.microsoft.com/office/powerpoint/2010/main" val="13143437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27AE859-6428-4740-A7EB-B3AFD3B2BE16}" type="datetimeFigureOut">
              <a:rPr lang="en-US" smtClean="0"/>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50526-EFAD-4B37-A1EB-52EFC968A0E4}" type="slidenum">
              <a:rPr lang="en-US" smtClean="0"/>
              <a:t>‹#›</a:t>
            </a:fld>
            <a:endParaRPr lang="en-US"/>
          </a:p>
        </p:txBody>
      </p:sp>
    </p:spTree>
    <p:extLst>
      <p:ext uri="{BB962C8B-B14F-4D97-AF65-F5344CB8AC3E}">
        <p14:creationId xmlns:p14="http://schemas.microsoft.com/office/powerpoint/2010/main" val="39376102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27AE859-6428-4740-A7EB-B3AFD3B2BE16}" type="datetimeFigureOut">
              <a:rPr lang="en-US" smtClean="0"/>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50526-EFAD-4B37-A1EB-52EFC968A0E4}" type="slidenum">
              <a:rPr lang="en-US" smtClean="0"/>
              <a:t>‹#›</a:t>
            </a:fld>
            <a:endParaRPr lang="en-US"/>
          </a:p>
        </p:txBody>
      </p:sp>
    </p:spTree>
    <p:extLst>
      <p:ext uri="{BB962C8B-B14F-4D97-AF65-F5344CB8AC3E}">
        <p14:creationId xmlns:p14="http://schemas.microsoft.com/office/powerpoint/2010/main" val="2988422218"/>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7AE859-6428-4740-A7EB-B3AFD3B2BE16}"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50526-EFAD-4B37-A1EB-52EFC968A0E4}" type="slidenum">
              <a:rPr lang="en-US" smtClean="0"/>
              <a:t>‹#›</a:t>
            </a:fld>
            <a:endParaRPr lang="en-US"/>
          </a:p>
        </p:txBody>
      </p:sp>
    </p:spTree>
    <p:extLst>
      <p:ext uri="{BB962C8B-B14F-4D97-AF65-F5344CB8AC3E}">
        <p14:creationId xmlns:p14="http://schemas.microsoft.com/office/powerpoint/2010/main" val="3294809515"/>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27AE859-6428-4740-A7EB-B3AFD3B2BE16}" type="datetimeFigureOut">
              <a:rPr lang="en-US" smtClean="0"/>
              <a:t>4/16/2018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650526-EFAD-4B37-A1EB-52EFC968A0E4}" type="slidenum">
              <a:rPr lang="en-US" smtClean="0"/>
              <a:t>‹#›</a:t>
            </a:fld>
            <a:endParaRPr lang="en-US"/>
          </a:p>
        </p:txBody>
      </p:sp>
    </p:spTree>
    <p:extLst>
      <p:ext uri="{BB962C8B-B14F-4D97-AF65-F5344CB8AC3E}">
        <p14:creationId xmlns:p14="http://schemas.microsoft.com/office/powerpoint/2010/main" val="45833260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6"/>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4"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 Placeholder 2"/>
          <p:cNvSpPr>
            <a:spLocks noGrp="1"/>
          </p:cNvSpPr>
          <p:nvPr>
            <p:ph type="body" sz="quarter" idx="14" hasCustomPrompt="1"/>
          </p:nvPr>
        </p:nvSpPr>
        <p:spPr>
          <a:xfrm>
            <a:off x="3865563" y="5276808"/>
            <a:ext cx="8097839"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7AE859-6428-4740-A7EB-B3AFD3B2BE16}"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50526-EFAD-4B37-A1EB-52EFC968A0E4}" type="slidenum">
              <a:rPr lang="en-US" smtClean="0"/>
              <a:t>‹#›</a:t>
            </a:fld>
            <a:endParaRPr lang="en-US"/>
          </a:p>
        </p:txBody>
      </p:sp>
    </p:spTree>
    <p:extLst>
      <p:ext uri="{BB962C8B-B14F-4D97-AF65-F5344CB8AC3E}">
        <p14:creationId xmlns:p14="http://schemas.microsoft.com/office/powerpoint/2010/main" val="7598253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6"/>
            <a:ext cx="11658600" cy="1089529"/>
          </a:xfrm>
        </p:spPr>
        <p:txBody>
          <a:bodyPr anchor="ctr"/>
          <a:lstStyle>
            <a:lvl1pPr marL="231769" indent="-231769" algn="l">
              <a:spcBef>
                <a:spcPts val="0"/>
              </a:spcBef>
              <a:defRPr sz="3600" b="0" baseline="0">
                <a:gradFill>
                  <a:gsLst>
                    <a:gs pos="0">
                      <a:schemeClr val="accent1">
                        <a:lumMod val="5000"/>
                        <a:lumOff val="95000"/>
                      </a:schemeClr>
                    </a:gs>
                    <a:gs pos="100000">
                      <a:schemeClr val="bg1"/>
                    </a:gs>
                  </a:gsLst>
                  <a:lin ang="5400000" scaled="1"/>
                </a:gradFill>
              </a:defRPr>
            </a:lvl1pPr>
            <a:lvl2pPr marL="109536"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4"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 Placeholder 2"/>
          <p:cNvSpPr>
            <a:spLocks noGrp="1"/>
          </p:cNvSpPr>
          <p:nvPr>
            <p:ph type="body" sz="quarter" idx="14" hasCustomPrompt="1"/>
          </p:nvPr>
        </p:nvSpPr>
        <p:spPr>
          <a:xfrm>
            <a:off x="3865563" y="5276808"/>
            <a:ext cx="8097839"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3"/>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3" y="5335071"/>
            <a:ext cx="8097839"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6"/>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5" y="6484941"/>
            <a:ext cx="523407"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2" y="2597274"/>
            <a:ext cx="4868985" cy="1643527"/>
          </a:xfrm>
        </p:spPr>
        <p:txBody>
          <a:bodyPr wrap="square" lIns="91440" rIns="91440">
            <a:spAutoFit/>
          </a:bodyPr>
          <a:lstStyle>
            <a:lvl1pPr marL="0" marR="0" indent="0" algn="l" defTabSz="914344"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4" indent="0">
              <a:buNone/>
              <a:tabLst/>
              <a:defRPr sz="1961"/>
            </a:lvl3pPr>
            <a:lvl4pPr marL="451295" indent="0">
              <a:buNone/>
              <a:defRPr/>
            </a:lvl4pPr>
            <a:lvl5pPr marL="672274"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2" y="419101"/>
            <a:ext cx="5671764" cy="18153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377"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2" y="2599498"/>
            <a:ext cx="5671764" cy="18153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8"/>
          <p:cNvSpPr>
            <a:spLocks noGrp="1"/>
          </p:cNvSpPr>
          <p:nvPr>
            <p:ph type="body" sz="quarter" idx="13"/>
          </p:nvPr>
        </p:nvSpPr>
        <p:spPr>
          <a:xfrm>
            <a:off x="6096002" y="4779897"/>
            <a:ext cx="5671764" cy="18153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7"/>
          <p:cNvSpPr>
            <a:spLocks noGrp="1"/>
          </p:cNvSpPr>
          <p:nvPr>
            <p:ph type="sldNum" sz="quarter" idx="4"/>
          </p:nvPr>
        </p:nvSpPr>
        <p:spPr>
          <a:xfrm>
            <a:off x="11668595" y="6484941"/>
            <a:ext cx="523407"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p:cNvSpPr>
            <a:spLocks noGrp="1"/>
          </p:cNvSpPr>
          <p:nvPr>
            <p:ph type="body" sz="quarter" idx="10" hasCustomPrompt="1"/>
          </p:nvPr>
        </p:nvSpPr>
        <p:spPr>
          <a:xfrm>
            <a:off x="304802" y="2472752"/>
            <a:ext cx="4566001" cy="1643527"/>
          </a:xfrm>
        </p:spPr>
        <p:txBody>
          <a:bodyPr wrap="square" lIns="91440" rIns="91440">
            <a:spAutoFit/>
          </a:bodyPr>
          <a:lstStyle>
            <a:lvl1pPr marL="0" marR="0" indent="0" algn="l" defTabSz="914344"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4" indent="0">
              <a:buNone/>
              <a:tabLst/>
              <a:defRPr sz="1961"/>
            </a:lvl3pPr>
            <a:lvl4pPr marL="451295" indent="0">
              <a:buNone/>
              <a:defRPr/>
            </a:lvl4pPr>
            <a:lvl5pPr marL="672274"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2" y="419101"/>
            <a:ext cx="5671764" cy="1687578"/>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4"/>
          </p:nvPr>
        </p:nvSpPr>
        <p:spPr>
          <a:xfrm>
            <a:off x="11750600" y="6484941"/>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377"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2" y="2697330"/>
            <a:ext cx="5671764" cy="1687578"/>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8"/>
          <p:cNvSpPr>
            <a:spLocks noGrp="1"/>
          </p:cNvSpPr>
          <p:nvPr>
            <p:ph type="body" sz="quarter" idx="13"/>
          </p:nvPr>
        </p:nvSpPr>
        <p:spPr>
          <a:xfrm>
            <a:off x="6096002" y="4975559"/>
            <a:ext cx="5671764" cy="1687578"/>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3.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8"/>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4"/>
            <a:ext cx="11658600" cy="590931"/>
          </a:xfrm>
          <a:prstGeom prst="rect">
            <a:avLst/>
          </a:prstGeom>
        </p:spPr>
        <p:txBody>
          <a:bodyPr vert="horz" wrap="square" lIns="91440" tIns="45720" rIns="91440" bIns="45720" rtlCol="0" anchor="t" anchorCtr="0">
            <a:spAutoFit/>
          </a:bodyPr>
          <a:lstStyle/>
          <a:p>
            <a:r>
              <a:rPr lang="en-US" smtClean="0"/>
              <a:t>Click to edit Master title style</a:t>
            </a:r>
            <a:endParaRPr lang="en-US" dirty="0"/>
          </a:p>
        </p:txBody>
      </p:sp>
      <p:sp>
        <p:nvSpPr>
          <p:cNvPr id="8" name="Slide Number Placeholder 7"/>
          <p:cNvSpPr>
            <a:spLocks noGrp="1"/>
          </p:cNvSpPr>
          <p:nvPr>
            <p:ph type="sldNum" sz="quarter" idx="4"/>
          </p:nvPr>
        </p:nvSpPr>
        <p:spPr>
          <a:xfrm>
            <a:off x="11668595" y="6484941"/>
            <a:ext cx="523407"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377"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377"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377"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377"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377"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192">
          <p15:clr>
            <a:srgbClr val="F26B43"/>
          </p15:clr>
        </p15:guide>
        <p15:guide id="4" pos="7536">
          <p15:clr>
            <a:srgbClr val="F26B43"/>
          </p15:clr>
        </p15:guide>
        <p15:guide id="5" orient="horz" pos="264">
          <p15:clr>
            <a:srgbClr val="F26B43"/>
          </p15:clr>
        </p15:guide>
        <p15:guide id="6" orient="horz" pos="792">
          <p15:clr>
            <a:srgbClr val="F26B43"/>
          </p15:clr>
        </p15:guide>
        <p15:guide id="7" orient="horz" pos="42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13F405-58C3-4D9C-AF3D-C5B7AFE1A5ED}" type="datetimeFigureOut">
              <a:rPr lang="en-US" smtClean="0"/>
              <a:t>4/16/2018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217FA-18DD-43AA-8699-5DAF13CC5F08}" type="slidenum">
              <a:rPr lang="en-US" smtClean="0"/>
              <a:t>‹#›</a:t>
            </a:fld>
            <a:endParaRPr lang="en-US"/>
          </a:p>
        </p:txBody>
      </p:sp>
    </p:spTree>
    <p:extLst>
      <p:ext uri="{BB962C8B-B14F-4D97-AF65-F5344CB8AC3E}">
        <p14:creationId xmlns:p14="http://schemas.microsoft.com/office/powerpoint/2010/main" val="3357084873"/>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7AE859-6428-4740-A7EB-B3AFD3B2BE16}" type="datetimeFigureOut">
              <a:rPr lang="en-US" smtClean="0"/>
              <a:t>4/16/2018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650526-EFAD-4B37-A1EB-52EFC968A0E4}" type="slidenum">
              <a:rPr lang="en-US" smtClean="0"/>
              <a:t>‹#›</a:t>
            </a:fld>
            <a:endParaRPr lang="en-US"/>
          </a:p>
        </p:txBody>
      </p:sp>
    </p:spTree>
    <p:extLst>
      <p:ext uri="{BB962C8B-B14F-4D97-AF65-F5344CB8AC3E}">
        <p14:creationId xmlns:p14="http://schemas.microsoft.com/office/powerpoint/2010/main" val="3352806266"/>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6" r:id="rId11"/>
    <p:sldLayoutId id="2147483765"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Feminism_in_India#cite_note-52"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hyperlink" Target="https://en.wikipedia.org/wiki/Feminism_in_India#cite_note-53" TargetMode="External"/><Relationship Id="rId4" Type="http://schemas.openxmlformats.org/officeDocument/2006/relationships/hyperlink" Target="https://en.wikipedia.org/wiki/Bengal"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9" name="Title 6"/>
          <p:cNvSpPr txBox="1">
            <a:spLocks/>
          </p:cNvSpPr>
          <p:nvPr/>
        </p:nvSpPr>
        <p:spPr>
          <a:xfrm>
            <a:off x="1679961" y="3280602"/>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679959" y="2480020"/>
            <a:ext cx="4786156" cy="1341905"/>
          </a:xfrm>
        </p:spPr>
        <p:style>
          <a:lnRef idx="0">
            <a:schemeClr val="accent2"/>
          </a:lnRef>
          <a:fillRef idx="3">
            <a:schemeClr val="accent2"/>
          </a:fillRef>
          <a:effectRef idx="3">
            <a:schemeClr val="accent2"/>
          </a:effectRef>
          <a:fontRef idx="minor">
            <a:schemeClr val="lt1"/>
          </a:fontRef>
        </p:style>
        <p:txBody>
          <a:bodyPr/>
          <a:lstStyle/>
          <a:p>
            <a:r>
              <a:rPr lang="en-US" dirty="0" smtClean="0">
                <a:solidFill>
                  <a:schemeClr val="tx1"/>
                </a:solidFill>
              </a:rPr>
              <a:t>Feminist</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a:p>
        </p:txBody>
      </p:sp>
      <p:sp>
        <p:nvSpPr>
          <p:cNvPr id="10" name="Title 6"/>
          <p:cNvSpPr txBox="1">
            <a:spLocks/>
          </p:cNvSpPr>
          <p:nvPr/>
        </p:nvSpPr>
        <p:spPr>
          <a:xfrm>
            <a:off x="2720884" y="3606116"/>
            <a:ext cx="4140926" cy="757130"/>
          </a:xfrm>
          <a:prstGeom prst="rect">
            <a:avLst/>
          </a:prstGeom>
        </p:spPr>
        <p:style>
          <a:lnRef idx="0">
            <a:schemeClr val="accent2"/>
          </a:lnRef>
          <a:fillRef idx="3">
            <a:schemeClr val="accent2"/>
          </a:fillRef>
          <a:effectRef idx="3">
            <a:schemeClr val="accent2"/>
          </a:effectRef>
          <a:fontRef idx="minor">
            <a:schemeClr val="lt1"/>
          </a:fontRef>
        </p:style>
        <p:txBody>
          <a:bodyPr vert="horz" wrap="square" lIns="91440" tIns="45720" rIns="91440" bIns="45720" rtlCol="0" anchor="t" anchorCtr="0">
            <a:spAutoFit/>
          </a:bodyPr>
          <a:lstStyle>
            <a:lvl1pPr algn="l" defTabSz="914377" rtl="0" eaLnBrk="1" latinLnBrk="0" hangingPunct="1">
              <a:lnSpc>
                <a:spcPct val="90000"/>
              </a:lnSpc>
              <a:spcBef>
                <a:spcPct val="0"/>
              </a:spcBef>
              <a:buNone/>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800" dirty="0"/>
              <a:t>Movement </a:t>
            </a:r>
            <a:r>
              <a:rPr lang="en-US" sz="4800" dirty="0" smtClean="0"/>
              <a:t>in</a:t>
            </a:r>
            <a:endParaRPr lang="en-US" sz="4800" dirty="0"/>
          </a:p>
        </p:txBody>
      </p:sp>
      <p:sp>
        <p:nvSpPr>
          <p:cNvPr id="46" name="Rectangle 45"/>
          <p:cNvSpPr/>
          <p:nvPr/>
        </p:nvSpPr>
        <p:spPr>
          <a:xfrm flipH="1">
            <a:off x="6404903" y="3013625"/>
            <a:ext cx="2995659" cy="704079"/>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lvl="0" algn="ctr">
              <a:lnSpc>
                <a:spcPct val="90000"/>
              </a:lnSpc>
            </a:pPr>
            <a:r>
              <a:rPr lang="en-US" sz="5400" dirty="0">
                <a:gradFill>
                  <a:gsLst>
                    <a:gs pos="0">
                      <a:srgbClr val="75D1FF">
                        <a:lumMod val="5000"/>
                        <a:lumOff val="95000"/>
                      </a:srgbClr>
                    </a:gs>
                    <a:gs pos="100000">
                      <a:srgbClr val="FFFFFF"/>
                    </a:gs>
                  </a:gsLst>
                  <a:lin ang="5400000" scaled="1"/>
                </a:gradFill>
              </a:rPr>
              <a:t>South</a:t>
            </a:r>
          </a:p>
        </p:txBody>
      </p:sp>
    </p:spTree>
    <p:extLst>
      <p:ext uri="{BB962C8B-B14F-4D97-AF65-F5344CB8AC3E}">
        <p14:creationId xmlns:p14="http://schemas.microsoft.com/office/powerpoint/2010/main" val="180389024"/>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650" fill="hold"/>
                                        <p:tgtEl>
                                          <p:spTgt spid="46"/>
                                        </p:tgtEl>
                                        <p:attrNameLst>
                                          <p:attrName>ppt_x</p:attrName>
                                        </p:attrNameLst>
                                      </p:cBhvr>
                                      <p:tavLst>
                                        <p:tav tm="0">
                                          <p:val>
                                            <p:strVal val="#ppt_x"/>
                                          </p:val>
                                        </p:tav>
                                        <p:tav tm="100000">
                                          <p:val>
                                            <p:strVal val="#ppt_x"/>
                                          </p:val>
                                        </p:tav>
                                      </p:tavLst>
                                    </p:anim>
                                    <p:anim calcmode="lin" valueType="num">
                                      <p:cBhvr additive="base">
                                        <p:cTn id="8"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3"/>
            <a:ext cx="4083304"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India</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10</a:t>
            </a:fld>
            <a:endParaRPr lang="en-US"/>
          </a:p>
        </p:txBody>
      </p:sp>
      <p:sp>
        <p:nvSpPr>
          <p:cNvPr id="5" name="TextBox 4"/>
          <p:cNvSpPr txBox="1"/>
          <p:nvPr/>
        </p:nvSpPr>
        <p:spPr>
          <a:xfrm>
            <a:off x="330200" y="1024322"/>
            <a:ext cx="11600098" cy="3539430"/>
          </a:xfrm>
          <a:prstGeom prst="rect">
            <a:avLst/>
          </a:prstGeom>
          <a:noFill/>
        </p:spPr>
        <p:txBody>
          <a:bodyPr wrap="square" rtlCol="0">
            <a:spAutoFit/>
          </a:bodyPr>
          <a:lstStyle/>
          <a:p>
            <a:r>
              <a:rPr lang="en-US" sz="2800" dirty="0">
                <a:solidFill>
                  <a:srgbClr val="00B050"/>
                </a:solidFill>
              </a:rPr>
              <a:t>The Self-Employed Women’s Association (SEWA) </a:t>
            </a:r>
            <a:r>
              <a:rPr lang="en-US" sz="2800" dirty="0">
                <a:solidFill>
                  <a:schemeClr val="bg1"/>
                </a:solidFill>
              </a:rPr>
              <a:t>movement in Ahmedabad led by </a:t>
            </a:r>
            <a:r>
              <a:rPr lang="en-US" sz="2800" dirty="0">
                <a:solidFill>
                  <a:srgbClr val="00B050"/>
                </a:solidFill>
              </a:rPr>
              <a:t>Ela Bhatt</a:t>
            </a:r>
            <a:r>
              <a:rPr lang="en-US" sz="2800" dirty="0">
                <a:solidFill>
                  <a:schemeClr val="bg1"/>
                </a:solidFill>
              </a:rPr>
              <a:t>, which was a sort of pioneering women’s trade union movement that began in </a:t>
            </a:r>
            <a:r>
              <a:rPr lang="en-US" sz="2800" dirty="0">
                <a:solidFill>
                  <a:srgbClr val="00B050"/>
                </a:solidFill>
              </a:rPr>
              <a:t>1972</a:t>
            </a:r>
            <a:r>
              <a:rPr lang="en-US" sz="2800" dirty="0">
                <a:solidFill>
                  <a:schemeClr val="bg1"/>
                </a:solidFill>
              </a:rPr>
              <a:t>, was another such landmark in the history of the contemporary women’s movement. Women involved in various trades in the informal sector were brought together by their shared experiences such as low earnings, harassment at home, harassment by contractors and the police, poor work conditions, non-recognition of their </a:t>
            </a:r>
            <a:r>
              <a:rPr lang="en-US" sz="2800" dirty="0" err="1">
                <a:solidFill>
                  <a:schemeClr val="bg1"/>
                </a:solidFill>
              </a:rPr>
              <a:t>labour</a:t>
            </a:r>
            <a:r>
              <a:rPr lang="en-US" sz="2800" dirty="0">
                <a:solidFill>
                  <a:schemeClr val="bg1"/>
                </a:solidFill>
              </a:rPr>
              <a:t> to list just a few. </a:t>
            </a:r>
            <a:endParaRPr lang="en-US" sz="2800" dirty="0">
              <a:solidFill>
                <a:schemeClr val="bg1"/>
              </a:solidFill>
              <a:latin typeface="+mj-lt"/>
            </a:endParaRPr>
          </a:p>
        </p:txBody>
      </p:sp>
      <p:sp>
        <p:nvSpPr>
          <p:cNvPr id="7" name="TextBox 6"/>
          <p:cNvSpPr txBox="1"/>
          <p:nvPr/>
        </p:nvSpPr>
        <p:spPr>
          <a:xfrm>
            <a:off x="330200" y="4563752"/>
            <a:ext cx="11600098" cy="2246769"/>
          </a:xfrm>
          <a:prstGeom prst="rect">
            <a:avLst/>
          </a:prstGeom>
          <a:noFill/>
        </p:spPr>
        <p:txBody>
          <a:bodyPr wrap="square" rtlCol="0">
            <a:spAutoFit/>
          </a:bodyPr>
          <a:lstStyle/>
          <a:p>
            <a:r>
              <a:rPr lang="en-US" sz="2800" dirty="0">
                <a:solidFill>
                  <a:schemeClr val="bg1"/>
                </a:solidFill>
              </a:rPr>
              <a:t>In India, </a:t>
            </a:r>
            <a:r>
              <a:rPr lang="en-US" sz="2800" dirty="0">
                <a:solidFill>
                  <a:srgbClr val="00B050"/>
                </a:solidFill>
              </a:rPr>
              <a:t>the National Committee on the Status of </a:t>
            </a:r>
            <a:r>
              <a:rPr lang="en-US" sz="2800" dirty="0" smtClean="0">
                <a:solidFill>
                  <a:srgbClr val="00B050"/>
                </a:solidFill>
              </a:rPr>
              <a:t>Women</a:t>
            </a:r>
            <a:r>
              <a:rPr lang="en-US" sz="2800" dirty="0" smtClean="0">
                <a:solidFill>
                  <a:schemeClr val="bg1"/>
                </a:solidFill>
              </a:rPr>
              <a:t>, came </a:t>
            </a:r>
            <a:r>
              <a:rPr lang="en-US" sz="2800" dirty="0">
                <a:solidFill>
                  <a:schemeClr val="bg1"/>
                </a:solidFill>
              </a:rPr>
              <a:t>out with its findings in the form of a report, popularly known as the </a:t>
            </a:r>
            <a:r>
              <a:rPr lang="en-US" sz="2800" dirty="0">
                <a:solidFill>
                  <a:srgbClr val="00B050"/>
                </a:solidFill>
              </a:rPr>
              <a:t>Towards Equality Report (1974), </a:t>
            </a:r>
            <a:r>
              <a:rPr lang="en-US" sz="2800" dirty="0">
                <a:solidFill>
                  <a:schemeClr val="bg1"/>
                </a:solidFill>
              </a:rPr>
              <a:t>which became a major landmark for the women’s movement.  The beginnings of the women’s movement in India, has often been traced back to this report.</a:t>
            </a:r>
            <a:endParaRPr lang="en-US" sz="2800" dirty="0">
              <a:solidFill>
                <a:schemeClr val="bg1"/>
              </a:solidFill>
            </a:endParaRPr>
          </a:p>
        </p:txBody>
      </p:sp>
    </p:spTree>
    <p:extLst>
      <p:ext uri="{BB962C8B-B14F-4D97-AF65-F5344CB8AC3E}">
        <p14:creationId xmlns:p14="http://schemas.microsoft.com/office/powerpoint/2010/main" val="4585424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3"/>
            <a:ext cx="4083304"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India</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11</a:t>
            </a:fld>
            <a:endParaRPr lang="en-US"/>
          </a:p>
        </p:txBody>
      </p:sp>
      <p:sp>
        <p:nvSpPr>
          <p:cNvPr id="5" name="TextBox 4"/>
          <p:cNvSpPr txBox="1"/>
          <p:nvPr/>
        </p:nvSpPr>
        <p:spPr>
          <a:xfrm>
            <a:off x="930202" y="975741"/>
            <a:ext cx="11000096" cy="4401205"/>
          </a:xfrm>
          <a:prstGeom prst="rect">
            <a:avLst/>
          </a:prstGeom>
          <a:noFill/>
        </p:spPr>
        <p:txBody>
          <a:bodyPr wrap="square" rtlCol="0">
            <a:spAutoFit/>
          </a:bodyPr>
          <a:lstStyle/>
          <a:p>
            <a:r>
              <a:rPr lang="en-US" sz="2800" b="1" i="1" dirty="0">
                <a:solidFill>
                  <a:schemeClr val="bg1"/>
                </a:solidFill>
                <a:latin typeface="+mj-lt"/>
              </a:rPr>
              <a:t>Entering the 21</a:t>
            </a:r>
            <a:r>
              <a:rPr lang="en-US" sz="2800" b="1" i="1" baseline="30000" dirty="0">
                <a:solidFill>
                  <a:schemeClr val="bg1"/>
                </a:solidFill>
                <a:latin typeface="+mj-lt"/>
              </a:rPr>
              <a:t>st</a:t>
            </a:r>
            <a:r>
              <a:rPr lang="en-US" sz="2800" b="1" i="1" dirty="0">
                <a:solidFill>
                  <a:schemeClr val="bg1"/>
                </a:solidFill>
                <a:latin typeface="+mj-lt"/>
              </a:rPr>
              <a:t> century</a:t>
            </a:r>
            <a:r>
              <a:rPr lang="en-US" sz="2800" dirty="0">
                <a:solidFill>
                  <a:schemeClr val="bg1"/>
                </a:solidFill>
                <a:latin typeface="+mj-lt"/>
              </a:rPr>
              <a:t>, Indian feminism engaged with a whole host of issues – from domestic violence and rape to victim shaming and consent. Indira </a:t>
            </a:r>
            <a:r>
              <a:rPr lang="en-US" sz="2800" dirty="0" err="1">
                <a:solidFill>
                  <a:schemeClr val="bg1"/>
                </a:solidFill>
                <a:latin typeface="+mj-lt"/>
              </a:rPr>
              <a:t>Jaisingh’s</a:t>
            </a:r>
            <a:r>
              <a:rPr lang="en-US" sz="2800" dirty="0">
                <a:solidFill>
                  <a:schemeClr val="bg1"/>
                </a:solidFill>
                <a:latin typeface="+mj-lt"/>
              </a:rPr>
              <a:t> tireless work was instrumental in the framing of the Domestic Violence Act (2005). </a:t>
            </a:r>
            <a:r>
              <a:rPr lang="en-US" sz="2800" dirty="0" err="1">
                <a:solidFill>
                  <a:schemeClr val="bg1"/>
                </a:solidFill>
                <a:latin typeface="+mj-lt"/>
              </a:rPr>
              <a:t>Jaisingh</a:t>
            </a:r>
            <a:r>
              <a:rPr lang="en-US" sz="2800" dirty="0">
                <a:solidFill>
                  <a:schemeClr val="bg1"/>
                </a:solidFill>
                <a:latin typeface="+mj-lt"/>
              </a:rPr>
              <a:t> was also the first woman to be appointed as an Additional Solicitor General of India in 2009. Senior advocate at the Supreme Court of India, </a:t>
            </a:r>
            <a:r>
              <a:rPr lang="en-US" sz="2800" dirty="0" err="1">
                <a:solidFill>
                  <a:schemeClr val="bg1"/>
                </a:solidFill>
                <a:latin typeface="+mj-lt"/>
              </a:rPr>
              <a:t>Meenakshi</a:t>
            </a:r>
            <a:r>
              <a:rPr lang="en-US" sz="2800" dirty="0">
                <a:solidFill>
                  <a:schemeClr val="bg1"/>
                </a:solidFill>
                <a:latin typeface="+mj-lt"/>
              </a:rPr>
              <a:t> Arora’s persistent efforts led to the framing of the </a:t>
            </a:r>
            <a:r>
              <a:rPr lang="en-US" sz="2800" dirty="0" err="1">
                <a:solidFill>
                  <a:schemeClr val="bg1"/>
                </a:solidFill>
                <a:latin typeface="+mj-lt"/>
              </a:rPr>
              <a:t>Vishakha</a:t>
            </a:r>
            <a:r>
              <a:rPr lang="en-US" sz="2800" dirty="0">
                <a:solidFill>
                  <a:schemeClr val="bg1"/>
                </a:solidFill>
                <a:latin typeface="+mj-lt"/>
              </a:rPr>
              <a:t> Guidelines, which later culminated in the legislation of the Sexual Harassment of Women at Workplace Act (2013).</a:t>
            </a:r>
          </a:p>
          <a:p>
            <a:r>
              <a:rPr lang="en-US" sz="2800" dirty="0"/>
              <a:t>.</a:t>
            </a:r>
          </a:p>
        </p:txBody>
      </p:sp>
      <p:sp>
        <p:nvSpPr>
          <p:cNvPr id="7" name="TextBox 6"/>
          <p:cNvSpPr txBox="1"/>
          <p:nvPr/>
        </p:nvSpPr>
        <p:spPr>
          <a:xfrm>
            <a:off x="930202" y="4930670"/>
            <a:ext cx="11000096" cy="2000548"/>
          </a:xfrm>
          <a:prstGeom prst="rect">
            <a:avLst/>
          </a:prstGeom>
          <a:noFill/>
        </p:spPr>
        <p:txBody>
          <a:bodyPr wrap="square" rtlCol="0">
            <a:spAutoFit/>
          </a:bodyPr>
          <a:lstStyle/>
          <a:p>
            <a:r>
              <a:rPr lang="en-US" sz="2800" b="1" dirty="0">
                <a:solidFill>
                  <a:schemeClr val="bg1"/>
                </a:solidFill>
                <a:latin typeface="+mj-lt"/>
              </a:rPr>
              <a:t>E</a:t>
            </a:r>
            <a:r>
              <a:rPr lang="en-US" sz="2400" dirty="0">
                <a:solidFill>
                  <a:schemeClr val="bg1"/>
                </a:solidFill>
                <a:latin typeface="+mj-lt"/>
              </a:rPr>
              <a:t>ven though there still remains a lot of work to be done, the movement to secure rights for women in India has come a long way thanks to these inspiring and fierce personalities who made it possible by relentlessly fighting the forces of patriarchy. There were and still are many other individuals and organizations who are also working for gender equality and justice in India and their efforts are paying off</a:t>
            </a:r>
            <a:endParaRPr lang="en-US" dirty="0">
              <a:solidFill>
                <a:schemeClr val="bg1"/>
              </a:solidFill>
              <a:latin typeface="+mj-lt"/>
            </a:endParaRPr>
          </a:p>
        </p:txBody>
      </p:sp>
    </p:spTree>
    <p:extLst>
      <p:ext uri="{BB962C8B-B14F-4D97-AF65-F5344CB8AC3E}">
        <p14:creationId xmlns:p14="http://schemas.microsoft.com/office/powerpoint/2010/main" val="21028569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3"/>
            <a:ext cx="4083304"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India</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12</a:t>
            </a:fld>
            <a:endParaRPr lang="en-US"/>
          </a:p>
        </p:txBody>
      </p:sp>
      <p:sp>
        <p:nvSpPr>
          <p:cNvPr id="7" name="TextBox 6"/>
          <p:cNvSpPr txBox="1"/>
          <p:nvPr/>
        </p:nvSpPr>
        <p:spPr>
          <a:xfrm>
            <a:off x="930202" y="914099"/>
            <a:ext cx="11000096" cy="1569660"/>
          </a:xfrm>
          <a:prstGeom prst="rect">
            <a:avLst/>
          </a:prstGeom>
          <a:noFill/>
        </p:spPr>
        <p:txBody>
          <a:bodyPr wrap="square" rtlCol="0">
            <a:spAutoFit/>
          </a:bodyPr>
          <a:lstStyle/>
          <a:p>
            <a:r>
              <a:rPr lang="en-US" sz="3200" dirty="0" smtClean="0">
                <a:solidFill>
                  <a:schemeClr val="bg1"/>
                </a:solidFill>
                <a:latin typeface="+mj-lt"/>
              </a:rPr>
              <a:t>As per the </a:t>
            </a:r>
            <a:r>
              <a:rPr lang="en-US" sz="3200" dirty="0" smtClean="0">
                <a:solidFill>
                  <a:srgbClr val="FFFF00"/>
                </a:solidFill>
                <a:latin typeface="+mj-lt"/>
              </a:rPr>
              <a:t>census of 2011.</a:t>
            </a:r>
            <a:r>
              <a:rPr lang="en-US" sz="3200" dirty="0" smtClean="0">
                <a:solidFill>
                  <a:schemeClr val="bg1"/>
                </a:solidFill>
                <a:latin typeface="+mj-lt"/>
              </a:rPr>
              <a:t>In India, the literacy rate for men was </a:t>
            </a:r>
            <a:r>
              <a:rPr lang="en-US" sz="3200" dirty="0" smtClean="0">
                <a:solidFill>
                  <a:srgbClr val="FFFF00"/>
                </a:solidFill>
                <a:latin typeface="+mj-lt"/>
              </a:rPr>
              <a:t>82.14%, </a:t>
            </a:r>
            <a:r>
              <a:rPr lang="en-US" sz="3200" dirty="0" smtClean="0">
                <a:solidFill>
                  <a:schemeClr val="bg1"/>
                </a:solidFill>
                <a:latin typeface="+mj-lt"/>
              </a:rPr>
              <a:t>whereas for women it was </a:t>
            </a:r>
            <a:r>
              <a:rPr lang="en-US" sz="3200" dirty="0" smtClean="0">
                <a:solidFill>
                  <a:srgbClr val="FFFF00"/>
                </a:solidFill>
                <a:latin typeface="+mj-lt"/>
              </a:rPr>
              <a:t>65.46%. </a:t>
            </a:r>
          </a:p>
          <a:p>
            <a:endParaRPr lang="en-US" sz="3200" dirty="0">
              <a:solidFill>
                <a:schemeClr val="bg1"/>
              </a:solidFill>
              <a:latin typeface="+mj-lt"/>
            </a:endParaRPr>
          </a:p>
        </p:txBody>
      </p:sp>
      <p:sp>
        <p:nvSpPr>
          <p:cNvPr id="8" name="TextBox 7"/>
          <p:cNvSpPr txBox="1"/>
          <p:nvPr/>
        </p:nvSpPr>
        <p:spPr>
          <a:xfrm>
            <a:off x="4850969" y="267768"/>
            <a:ext cx="2775953" cy="646331"/>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3600" dirty="0" smtClean="0">
                <a:solidFill>
                  <a:schemeClr val="tx1"/>
                </a:solidFill>
              </a:rPr>
              <a:t>Literacy Rate</a:t>
            </a:r>
            <a:endParaRPr lang="en-US" sz="3600" dirty="0">
              <a:solidFill>
                <a:schemeClr val="tx1"/>
              </a:solidFill>
            </a:endParaRPr>
          </a:p>
        </p:txBody>
      </p:sp>
      <p:graphicFrame>
        <p:nvGraphicFramePr>
          <p:cNvPr id="12" name="Chart 11"/>
          <p:cNvGraphicFramePr/>
          <p:nvPr>
            <p:extLst>
              <p:ext uri="{D42A27DB-BD31-4B8C-83A1-F6EECF244321}">
                <p14:modId xmlns:p14="http://schemas.microsoft.com/office/powerpoint/2010/main" val="2508008192"/>
              </p:ext>
            </p:extLst>
          </p:nvPr>
        </p:nvGraphicFramePr>
        <p:xfrm>
          <a:off x="930202" y="2045776"/>
          <a:ext cx="10228577" cy="45933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804645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3"/>
            <a:ext cx="4083304"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India</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13</a:t>
            </a:fld>
            <a:endParaRPr lang="en-US"/>
          </a:p>
        </p:txBody>
      </p:sp>
      <p:sp>
        <p:nvSpPr>
          <p:cNvPr id="7" name="TextBox 6"/>
          <p:cNvSpPr txBox="1"/>
          <p:nvPr/>
        </p:nvSpPr>
        <p:spPr>
          <a:xfrm>
            <a:off x="4894770" y="195441"/>
            <a:ext cx="6354001" cy="52322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sz="2800" b="1" dirty="0" smtClean="0">
                <a:solidFill>
                  <a:schemeClr val="bg1"/>
                </a:solidFill>
                <a:latin typeface="+mj-lt"/>
              </a:rPr>
              <a:t>Region-based and State-based disparity</a:t>
            </a:r>
            <a:endParaRPr lang="en-US" sz="2800" dirty="0">
              <a:solidFill>
                <a:schemeClr val="bg1"/>
              </a:solidFill>
              <a:latin typeface="+mj-lt"/>
            </a:endParaRPr>
          </a:p>
        </p:txBody>
      </p:sp>
      <p:sp>
        <p:nvSpPr>
          <p:cNvPr id="2" name="TextBox 1"/>
          <p:cNvSpPr txBox="1"/>
          <p:nvPr/>
        </p:nvSpPr>
        <p:spPr>
          <a:xfrm>
            <a:off x="433952" y="914099"/>
            <a:ext cx="12476135" cy="1815882"/>
          </a:xfrm>
          <a:prstGeom prst="rect">
            <a:avLst/>
          </a:prstGeom>
          <a:noFill/>
        </p:spPr>
        <p:txBody>
          <a:bodyPr wrap="square" rtlCol="0">
            <a:spAutoFit/>
          </a:bodyPr>
          <a:lstStyle/>
          <a:p>
            <a:r>
              <a:rPr lang="en-US" sz="2800" dirty="0" smtClean="0">
                <a:solidFill>
                  <a:srgbClr val="FFFF00"/>
                </a:solidFill>
              </a:rPr>
              <a:t>Kerala</a:t>
            </a:r>
            <a:r>
              <a:rPr lang="en-US" sz="2800" dirty="0" smtClean="0">
                <a:solidFill>
                  <a:schemeClr val="bg1"/>
                </a:solidFill>
              </a:rPr>
              <a:t> has the largest female literacy </a:t>
            </a:r>
            <a:r>
              <a:rPr lang="en-US" sz="2800" dirty="0" smtClean="0">
                <a:solidFill>
                  <a:srgbClr val="FFFF00"/>
                </a:solidFill>
              </a:rPr>
              <a:t>rate(92% as per 2011).</a:t>
            </a:r>
          </a:p>
          <a:p>
            <a:r>
              <a:rPr lang="en-US" sz="2800" dirty="0" smtClean="0">
                <a:solidFill>
                  <a:schemeClr val="bg1"/>
                </a:solidFill>
              </a:rPr>
              <a:t>Whereas </a:t>
            </a:r>
            <a:r>
              <a:rPr lang="en-US" sz="2800" dirty="0" smtClean="0">
                <a:solidFill>
                  <a:srgbClr val="FFFF00"/>
                </a:solidFill>
              </a:rPr>
              <a:t>Rajasthan(52.7%) </a:t>
            </a:r>
            <a:r>
              <a:rPr lang="en-US" sz="2800" dirty="0" smtClean="0">
                <a:solidFill>
                  <a:schemeClr val="bg1"/>
                </a:solidFill>
              </a:rPr>
              <a:t>as per 2011, has the lowest literacy rate in India. </a:t>
            </a:r>
          </a:p>
          <a:p>
            <a:r>
              <a:rPr lang="en-US" sz="2800" dirty="0" smtClean="0">
                <a:solidFill>
                  <a:schemeClr val="bg1"/>
                </a:solidFill>
              </a:rPr>
              <a:t>State such as </a:t>
            </a:r>
            <a:r>
              <a:rPr lang="en-US" sz="2800" dirty="0" smtClean="0">
                <a:solidFill>
                  <a:srgbClr val="FFFF00"/>
                </a:solidFill>
              </a:rPr>
              <a:t>Uttar Pradesh(59.3%) </a:t>
            </a:r>
            <a:r>
              <a:rPr lang="en-US" sz="2800" dirty="0" smtClean="0">
                <a:solidFill>
                  <a:schemeClr val="bg1"/>
                </a:solidFill>
              </a:rPr>
              <a:t>and </a:t>
            </a:r>
            <a:r>
              <a:rPr lang="en-US" sz="2800" dirty="0" smtClean="0">
                <a:solidFill>
                  <a:srgbClr val="FFFF00"/>
                </a:solidFill>
              </a:rPr>
              <a:t>Bihar(53.3%) </a:t>
            </a:r>
            <a:r>
              <a:rPr lang="en-US" sz="2800" dirty="0" smtClean="0">
                <a:solidFill>
                  <a:schemeClr val="bg1"/>
                </a:solidFill>
              </a:rPr>
              <a:t>that are most populated states in India show how low levels of Female literacy.</a:t>
            </a:r>
          </a:p>
        </p:txBody>
      </p:sp>
      <p:graphicFrame>
        <p:nvGraphicFramePr>
          <p:cNvPr id="13" name="Chart 12"/>
          <p:cNvGraphicFramePr/>
          <p:nvPr>
            <p:extLst>
              <p:ext uri="{D42A27DB-BD31-4B8C-83A1-F6EECF244321}">
                <p14:modId xmlns:p14="http://schemas.microsoft.com/office/powerpoint/2010/main" val="2844049107"/>
              </p:ext>
            </p:extLst>
          </p:nvPr>
        </p:nvGraphicFramePr>
        <p:xfrm>
          <a:off x="697424" y="2729982"/>
          <a:ext cx="11112284" cy="39187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800926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3"/>
            <a:ext cx="4083304"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India</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14</a:t>
            </a:fld>
            <a:endParaRPr lang="en-US"/>
          </a:p>
        </p:txBody>
      </p:sp>
      <p:sp>
        <p:nvSpPr>
          <p:cNvPr id="7" name="TextBox 6"/>
          <p:cNvSpPr txBox="1"/>
          <p:nvPr/>
        </p:nvSpPr>
        <p:spPr>
          <a:xfrm>
            <a:off x="5626100" y="1097387"/>
            <a:ext cx="6042495" cy="3539430"/>
          </a:xfrm>
          <a:prstGeom prst="rect">
            <a:avLst/>
          </a:prstGeom>
          <a:noFill/>
        </p:spPr>
        <p:txBody>
          <a:bodyPr wrap="square" rtlCol="0">
            <a:spAutoFit/>
          </a:bodyPr>
          <a:lstStyle/>
          <a:p>
            <a:r>
              <a:rPr lang="en-US" sz="2800" b="1" dirty="0" smtClean="0">
                <a:solidFill>
                  <a:schemeClr val="bg1"/>
                </a:solidFill>
                <a:latin typeface="+mj-lt"/>
              </a:rPr>
              <a:t>Females constitutes about 50% of country’s human resources but lack of </a:t>
            </a:r>
          </a:p>
          <a:p>
            <a:r>
              <a:rPr lang="en-US" sz="2800" b="1" dirty="0" smtClean="0">
                <a:solidFill>
                  <a:schemeClr val="bg1"/>
                </a:solidFill>
                <a:latin typeface="+mj-lt"/>
              </a:rPr>
              <a:t>Education snatches their chances to be a part of the progress and development of India. This means our pace of progress is less than the required pace. </a:t>
            </a:r>
            <a:r>
              <a:rPr lang="en-US" sz="2800" dirty="0" smtClean="0">
                <a:solidFill>
                  <a:schemeClr val="bg1"/>
                </a:solidFill>
                <a:latin typeface="+mj-lt"/>
              </a:rPr>
              <a:t>Such a illiteracy has a huge impact on our society.</a:t>
            </a:r>
            <a:endParaRPr lang="en-US" sz="2800" b="1" dirty="0" smtClean="0">
              <a:solidFill>
                <a:schemeClr val="bg1"/>
              </a:solidFill>
              <a:latin typeface="+mj-l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244" y="1097387"/>
            <a:ext cx="4969256" cy="3539430"/>
          </a:xfrm>
          <a:prstGeom prst="rect">
            <a:avLst/>
          </a:prstGeom>
        </p:spPr>
      </p:pic>
    </p:spTree>
    <p:extLst>
      <p:ext uri="{BB962C8B-B14F-4D97-AF65-F5344CB8AC3E}">
        <p14:creationId xmlns:p14="http://schemas.microsoft.com/office/powerpoint/2010/main" val="5762150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3"/>
            <a:ext cx="4083304"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India</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15</a:t>
            </a:fld>
            <a:endParaRPr lang="en-US"/>
          </a:p>
        </p:txBody>
      </p:sp>
      <p:sp>
        <p:nvSpPr>
          <p:cNvPr id="9" name="TextBox 8"/>
          <p:cNvSpPr txBox="1"/>
          <p:nvPr/>
        </p:nvSpPr>
        <p:spPr>
          <a:xfrm>
            <a:off x="4902200" y="329324"/>
            <a:ext cx="2935419" cy="584775"/>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3200" dirty="0" smtClean="0">
                <a:solidFill>
                  <a:schemeClr val="tx1"/>
                </a:solidFill>
              </a:rPr>
              <a:t>Indian Feminist</a:t>
            </a:r>
            <a:endParaRPr lang="en-US" dirty="0">
              <a:solidFill>
                <a:schemeClr val="tx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070036812"/>
              </p:ext>
            </p:extLst>
          </p:nvPr>
        </p:nvGraphicFramePr>
        <p:xfrm>
          <a:off x="165100" y="1049866"/>
          <a:ext cx="11912600" cy="4511040"/>
        </p:xfrm>
        <a:graphic>
          <a:graphicData uri="http://schemas.openxmlformats.org/drawingml/2006/table">
            <a:tbl>
              <a:tblPr firstRow="1" bandRow="1">
                <a:tableStyleId>{8FD4443E-F989-4FC4-A0C8-D5A2AF1F390B}</a:tableStyleId>
              </a:tblPr>
              <a:tblGrid>
                <a:gridCol w="5956300">
                  <a:extLst>
                    <a:ext uri="{9D8B030D-6E8A-4147-A177-3AD203B41FA5}">
                      <a16:colId xmlns:a16="http://schemas.microsoft.com/office/drawing/2014/main" val="4047722142"/>
                    </a:ext>
                  </a:extLst>
                </a:gridCol>
                <a:gridCol w="5956300">
                  <a:extLst>
                    <a:ext uri="{9D8B030D-6E8A-4147-A177-3AD203B41FA5}">
                      <a16:colId xmlns:a16="http://schemas.microsoft.com/office/drawing/2014/main" val="3004580333"/>
                    </a:ext>
                  </a:extLst>
                </a:gridCol>
              </a:tblGrid>
              <a:tr h="370840">
                <a:tc>
                  <a:txBody>
                    <a:bodyPr/>
                    <a:lstStyle/>
                    <a:p>
                      <a:r>
                        <a:rPr lang="en-US" sz="2000" kern="1200" dirty="0" smtClean="0">
                          <a:effectLst/>
                        </a:rPr>
                        <a:t>Feminist</a:t>
                      </a:r>
                      <a:endParaRPr lang="en-US" sz="2000" dirty="0"/>
                    </a:p>
                  </a:txBody>
                  <a:tcPr/>
                </a:tc>
                <a:tc>
                  <a:txBody>
                    <a:bodyPr/>
                    <a:lstStyle/>
                    <a:p>
                      <a:r>
                        <a:rPr lang="en-US" sz="2000" kern="1200" dirty="0" smtClean="0">
                          <a:effectLst/>
                        </a:rPr>
                        <a:t>Their Contributions</a:t>
                      </a:r>
                      <a:endParaRPr lang="en-US" sz="2000" dirty="0"/>
                    </a:p>
                  </a:txBody>
                  <a:tcPr/>
                </a:tc>
                <a:extLst>
                  <a:ext uri="{0D108BD9-81ED-4DB2-BD59-A6C34878D82A}">
                    <a16:rowId xmlns:a16="http://schemas.microsoft.com/office/drawing/2014/main" val="3119893829"/>
                  </a:ext>
                </a:extLst>
              </a:tr>
              <a:tr h="370840">
                <a:tc>
                  <a:txBody>
                    <a:bodyPr/>
                    <a:lstStyle/>
                    <a:p>
                      <a:r>
                        <a:rPr lang="en-US" sz="2000" dirty="0" err="1" smtClean="0"/>
                        <a:t>Savitribai</a:t>
                      </a:r>
                      <a:r>
                        <a:rPr lang="en-US" sz="2000" dirty="0" smtClean="0"/>
                        <a:t> </a:t>
                      </a:r>
                      <a:r>
                        <a:rPr lang="en-US" sz="2000" dirty="0" err="1" smtClean="0"/>
                        <a:t>Phule</a:t>
                      </a:r>
                      <a:r>
                        <a:rPr lang="en-US" sz="2000" dirty="0" smtClean="0"/>
                        <a:t> (1831-1897)</a:t>
                      </a:r>
                      <a:endParaRPr lang="en-US" sz="2000" dirty="0" smtClean="0">
                        <a:solidFill>
                          <a:schemeClr val="bg1"/>
                        </a:solidFill>
                      </a:endParaRPr>
                    </a:p>
                  </a:txBody>
                  <a:tcPr/>
                </a:tc>
                <a:tc>
                  <a:txBody>
                    <a:bodyPr/>
                    <a:lstStyle/>
                    <a:p>
                      <a:r>
                        <a:rPr lang="en-US" sz="2000" kern="1200" dirty="0" smtClean="0">
                          <a:effectLst/>
                        </a:rPr>
                        <a:t>Perhaps the earliest Indian feminist. Started the first school for girls in the subcontinent</a:t>
                      </a:r>
                      <a:endParaRPr lang="en-US" sz="2000" dirty="0"/>
                    </a:p>
                  </a:txBody>
                  <a:tcPr/>
                </a:tc>
                <a:extLst>
                  <a:ext uri="{0D108BD9-81ED-4DB2-BD59-A6C34878D82A}">
                    <a16:rowId xmlns:a16="http://schemas.microsoft.com/office/drawing/2014/main" val="2756432548"/>
                  </a:ext>
                </a:extLst>
              </a:tr>
              <a:tr h="370840">
                <a:tc>
                  <a:txBody>
                    <a:bodyPr/>
                    <a:lstStyle/>
                    <a:p>
                      <a:r>
                        <a:rPr lang="en-US" sz="2000" dirty="0" err="1" smtClean="0"/>
                        <a:t>Medha</a:t>
                      </a:r>
                      <a:r>
                        <a:rPr lang="en-US" sz="2000" dirty="0" smtClean="0"/>
                        <a:t> </a:t>
                      </a:r>
                      <a:r>
                        <a:rPr lang="en-US" sz="2000" dirty="0" err="1" smtClean="0"/>
                        <a:t>Patkar</a:t>
                      </a:r>
                      <a:endParaRPr lang="en-US" sz="2000" dirty="0" smtClean="0">
                        <a:solidFill>
                          <a:schemeClr val="bg1"/>
                        </a:solidFill>
                      </a:endParaRPr>
                    </a:p>
                  </a:txBody>
                  <a:tcPr/>
                </a:tc>
                <a:tc>
                  <a:txBody>
                    <a:bodyPr/>
                    <a:lstStyle/>
                    <a:p>
                      <a:r>
                        <a:rPr lang="en-US" sz="2000" kern="1200" dirty="0" smtClean="0">
                          <a:effectLst/>
                        </a:rPr>
                        <a:t>feminist social worker and politician who advocates for women's rights in post-independence India.</a:t>
                      </a:r>
                      <a:r>
                        <a:rPr lang="en-US" sz="2000" kern="1200" baseline="30000" dirty="0" smtClean="0">
                          <a:effectLst/>
                        </a:rPr>
                        <a:t>[67]</a:t>
                      </a:r>
                      <a:endParaRPr lang="en-US" sz="2000" dirty="0"/>
                    </a:p>
                  </a:txBody>
                  <a:tcPr/>
                </a:tc>
                <a:extLst>
                  <a:ext uri="{0D108BD9-81ED-4DB2-BD59-A6C34878D82A}">
                    <a16:rowId xmlns:a16="http://schemas.microsoft.com/office/drawing/2014/main" val="737841849"/>
                  </a:ext>
                </a:extLst>
              </a:tr>
              <a:tr h="370840">
                <a:tc>
                  <a:txBody>
                    <a:bodyPr/>
                    <a:lstStyle/>
                    <a:p>
                      <a:r>
                        <a:rPr lang="en-US" sz="2000" dirty="0" smtClean="0"/>
                        <a:t>Sarala Devi  </a:t>
                      </a:r>
                      <a:endParaRPr lang="en-US" sz="2000" dirty="0" smtClean="0">
                        <a:latin typeface="+mn-lt"/>
                      </a:endParaRPr>
                    </a:p>
                  </a:txBody>
                  <a:tcPr/>
                </a:tc>
                <a:tc>
                  <a:txBody>
                    <a:bodyPr/>
                    <a:lstStyle/>
                    <a:p>
                      <a:r>
                        <a:rPr lang="en-US" sz="2000" kern="1200" dirty="0" smtClean="0">
                          <a:effectLst/>
                        </a:rPr>
                        <a:t>early feminist and founder of the </a:t>
                      </a:r>
                      <a:r>
                        <a:rPr lang="en-US" sz="2000" kern="1200" dirty="0" smtClean="0">
                          <a:solidFill>
                            <a:srgbClr val="FFFF00"/>
                          </a:solidFill>
                          <a:effectLst/>
                        </a:rPr>
                        <a:t>Bharat </a:t>
                      </a:r>
                      <a:r>
                        <a:rPr lang="en-US" sz="2000" kern="1200" dirty="0" err="1" smtClean="0">
                          <a:solidFill>
                            <a:srgbClr val="FFFF00"/>
                          </a:solidFill>
                          <a:effectLst/>
                        </a:rPr>
                        <a:t>Stree</a:t>
                      </a:r>
                      <a:r>
                        <a:rPr lang="en-US" sz="2000" kern="1200" dirty="0" smtClean="0">
                          <a:solidFill>
                            <a:srgbClr val="FFFF00"/>
                          </a:solidFill>
                          <a:effectLst/>
                        </a:rPr>
                        <a:t> </a:t>
                      </a:r>
                      <a:r>
                        <a:rPr lang="en-US" sz="2000" kern="1200" dirty="0" err="1" smtClean="0">
                          <a:solidFill>
                            <a:srgbClr val="FFFF00"/>
                          </a:solidFill>
                          <a:effectLst/>
                        </a:rPr>
                        <a:t>Mahamandal</a:t>
                      </a:r>
                      <a:r>
                        <a:rPr lang="en-US" sz="2000" kern="1200" dirty="0" smtClean="0">
                          <a:solidFill>
                            <a:srgbClr val="FFFF00"/>
                          </a:solidFill>
                          <a:effectLst/>
                        </a:rPr>
                        <a:t> </a:t>
                      </a:r>
                      <a:r>
                        <a:rPr lang="en-US" sz="2000" kern="1200" dirty="0" smtClean="0">
                          <a:effectLst/>
                        </a:rPr>
                        <a:t>, one of the first women's </a:t>
                      </a:r>
                      <a:r>
                        <a:rPr lang="en-US" sz="2000" kern="1200" dirty="0" err="1" smtClean="0">
                          <a:effectLst/>
                        </a:rPr>
                        <a:t>organisations</a:t>
                      </a:r>
                      <a:r>
                        <a:rPr lang="en-US" sz="2000" kern="1200" dirty="0" smtClean="0">
                          <a:effectLst/>
                        </a:rPr>
                        <a:t> in India.</a:t>
                      </a:r>
                      <a:r>
                        <a:rPr lang="en-US" sz="2000" u="sng" kern="1200" baseline="30000" dirty="0" smtClean="0">
                          <a:effectLst/>
                          <a:hlinkClick r:id="rId3"/>
                        </a:rPr>
                        <a:t>[50]</a:t>
                      </a:r>
                      <a:endParaRPr lang="en-US" sz="2000" dirty="0"/>
                    </a:p>
                  </a:txBody>
                  <a:tcPr/>
                </a:tc>
                <a:extLst>
                  <a:ext uri="{0D108BD9-81ED-4DB2-BD59-A6C34878D82A}">
                    <a16:rowId xmlns:a16="http://schemas.microsoft.com/office/drawing/2014/main" val="362579718"/>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2000" dirty="0" err="1" smtClean="0">
                          <a:effectLst/>
                        </a:rPr>
                        <a:t>Saroj</a:t>
                      </a:r>
                      <a:r>
                        <a:rPr lang="en-US" sz="2000" dirty="0" smtClean="0">
                          <a:effectLst/>
                        </a:rPr>
                        <a:t> </a:t>
                      </a:r>
                      <a:r>
                        <a:rPr lang="en-US" sz="2000" dirty="0" err="1" smtClean="0">
                          <a:effectLst/>
                        </a:rPr>
                        <a:t>Nalini</a:t>
                      </a:r>
                      <a:r>
                        <a:rPr lang="en-US" sz="2000" dirty="0" smtClean="0">
                          <a:effectLst/>
                        </a:rPr>
                        <a:t> </a:t>
                      </a:r>
                      <a:r>
                        <a:rPr lang="en-US" sz="2000" dirty="0" err="1" smtClean="0">
                          <a:effectLst/>
                        </a:rPr>
                        <a:t>Dutt</a:t>
                      </a:r>
                      <a:r>
                        <a:rPr lang="en-US" sz="2000" dirty="0" smtClean="0">
                          <a:effectLst/>
                        </a:rPr>
                        <a:t> </a:t>
                      </a:r>
                      <a:endParaRPr lang="en-US" sz="2000" dirty="0" smtClean="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r>
                        <a:rPr lang="en-US" sz="2000" kern="1200" dirty="0" smtClean="0">
                          <a:effectLst/>
                        </a:rPr>
                        <a:t>early social reformer who pioneered the formation of Women's educational Institutes in </a:t>
                      </a:r>
                      <a:r>
                        <a:rPr lang="en-US" sz="2000" u="sng" kern="1200" dirty="0" smtClean="0">
                          <a:effectLst/>
                          <a:hlinkClick r:id="rId4" tooltip="Bengal"/>
                        </a:rPr>
                        <a:t>Bengal</a:t>
                      </a:r>
                      <a:r>
                        <a:rPr lang="en-US" sz="2000" kern="1200" dirty="0" smtClean="0">
                          <a:effectLst/>
                        </a:rPr>
                        <a:t>.</a:t>
                      </a:r>
                      <a:r>
                        <a:rPr lang="en-US" sz="2000" u="sng" kern="1200" baseline="30000" dirty="0" smtClean="0">
                          <a:effectLst/>
                          <a:hlinkClick r:id="rId5"/>
                        </a:rPr>
                        <a:t>[51</a:t>
                      </a:r>
                      <a:endParaRPr lang="en-US" sz="2000" dirty="0"/>
                    </a:p>
                  </a:txBody>
                  <a:tcPr/>
                </a:tc>
                <a:extLst>
                  <a:ext uri="{0D108BD9-81ED-4DB2-BD59-A6C34878D82A}">
                    <a16:rowId xmlns:a16="http://schemas.microsoft.com/office/drawing/2014/main" val="96192743"/>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2000" dirty="0" err="1" smtClean="0"/>
                        <a:t>Vina</a:t>
                      </a:r>
                      <a:r>
                        <a:rPr lang="en-US" sz="2000" dirty="0" smtClean="0"/>
                        <a:t> </a:t>
                      </a:r>
                      <a:r>
                        <a:rPr lang="en-US" sz="2000" dirty="0" err="1" smtClean="0"/>
                        <a:t>Mazumdar</a:t>
                      </a:r>
                      <a:endParaRPr lang="en-US" sz="2000" dirty="0" smtClean="0"/>
                    </a:p>
                  </a:txBody>
                  <a:tcPr marL="68580" marR="68580" marT="0" marB="0"/>
                </a:tc>
                <a:tc>
                  <a:txBody>
                    <a:bodyPr/>
                    <a:lstStyle/>
                    <a:p>
                      <a:r>
                        <a:rPr lang="en-US" sz="2000" dirty="0" smtClean="0"/>
                        <a:t>secretary of the first Committee on the Status of Women in India and founding Director of </a:t>
                      </a:r>
                      <a:r>
                        <a:rPr lang="en-US" sz="2000" dirty="0" smtClean="0">
                          <a:solidFill>
                            <a:srgbClr val="FFFF00"/>
                          </a:solidFill>
                        </a:rPr>
                        <a:t>Centre for Women's Development Studies (CWDS)</a:t>
                      </a:r>
                    </a:p>
                  </a:txBody>
                  <a:tcPr/>
                </a:tc>
                <a:extLst>
                  <a:ext uri="{0D108BD9-81ED-4DB2-BD59-A6C34878D82A}">
                    <a16:rowId xmlns:a16="http://schemas.microsoft.com/office/drawing/2014/main" val="2642098714"/>
                  </a:ext>
                </a:extLst>
              </a:tr>
            </a:tbl>
          </a:graphicData>
        </a:graphic>
      </p:graphicFrame>
      <p:sp>
        <p:nvSpPr>
          <p:cNvPr id="11" name="TextBox 10"/>
          <p:cNvSpPr txBox="1"/>
          <p:nvPr/>
        </p:nvSpPr>
        <p:spPr>
          <a:xfrm>
            <a:off x="14664" y="5529395"/>
            <a:ext cx="11915634" cy="1815882"/>
          </a:xfrm>
          <a:prstGeom prst="rect">
            <a:avLst/>
          </a:prstGeom>
          <a:noFill/>
        </p:spPr>
        <p:txBody>
          <a:bodyPr wrap="none" rtlCol="0">
            <a:spAutoFit/>
          </a:bodyPr>
          <a:lstStyle/>
          <a:p>
            <a:r>
              <a:rPr lang="en-US" sz="2800" dirty="0">
                <a:solidFill>
                  <a:schemeClr val="bg1"/>
                </a:solidFill>
              </a:rPr>
              <a:t>There were and still are many other individuals and organizations who are </a:t>
            </a:r>
            <a:endParaRPr lang="en-US" sz="2800" dirty="0" smtClean="0">
              <a:solidFill>
                <a:schemeClr val="bg1"/>
              </a:solidFill>
            </a:endParaRPr>
          </a:p>
          <a:p>
            <a:r>
              <a:rPr lang="en-US" sz="2800" dirty="0" smtClean="0">
                <a:solidFill>
                  <a:schemeClr val="bg1"/>
                </a:solidFill>
              </a:rPr>
              <a:t>also </a:t>
            </a:r>
            <a:r>
              <a:rPr lang="en-US" sz="2800" dirty="0">
                <a:solidFill>
                  <a:schemeClr val="bg1"/>
                </a:solidFill>
              </a:rPr>
              <a:t>working for gender equality and justice in India </a:t>
            </a:r>
            <a:r>
              <a:rPr lang="en-US" sz="2800" dirty="0" smtClean="0">
                <a:solidFill>
                  <a:schemeClr val="bg1"/>
                </a:solidFill>
              </a:rPr>
              <a:t>and their efforts</a:t>
            </a:r>
          </a:p>
          <a:p>
            <a:r>
              <a:rPr lang="en-US" sz="2800" dirty="0" smtClean="0">
                <a:solidFill>
                  <a:schemeClr val="bg1"/>
                </a:solidFill>
              </a:rPr>
              <a:t> </a:t>
            </a:r>
            <a:r>
              <a:rPr lang="en-US" sz="2800" dirty="0">
                <a:solidFill>
                  <a:schemeClr val="bg1"/>
                </a:solidFill>
              </a:rPr>
              <a:t>are paying off.</a:t>
            </a:r>
          </a:p>
          <a:p>
            <a:endParaRPr lang="en-US" sz="2800" dirty="0">
              <a:solidFill>
                <a:schemeClr val="bg1"/>
              </a:solidFill>
            </a:endParaRPr>
          </a:p>
        </p:txBody>
      </p:sp>
    </p:spTree>
    <p:extLst>
      <p:ext uri="{BB962C8B-B14F-4D97-AF65-F5344CB8AC3E}">
        <p14:creationId xmlns:p14="http://schemas.microsoft.com/office/powerpoint/2010/main" val="18515680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3"/>
            <a:ext cx="4083304"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India</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16</a:t>
            </a:fld>
            <a:endParaRPr lang="en-US"/>
          </a:p>
        </p:txBody>
      </p:sp>
      <p:sp>
        <p:nvSpPr>
          <p:cNvPr id="7" name="TextBox 6"/>
          <p:cNvSpPr txBox="1"/>
          <p:nvPr/>
        </p:nvSpPr>
        <p:spPr>
          <a:xfrm>
            <a:off x="930202" y="914099"/>
            <a:ext cx="11000096" cy="2677656"/>
          </a:xfrm>
          <a:prstGeom prst="rect">
            <a:avLst/>
          </a:prstGeom>
          <a:noFill/>
        </p:spPr>
        <p:txBody>
          <a:bodyPr wrap="square" rtlCol="0">
            <a:spAutoFit/>
          </a:bodyPr>
          <a:lstStyle/>
          <a:p>
            <a:r>
              <a:rPr lang="en-US" sz="2800" b="1" dirty="0">
                <a:solidFill>
                  <a:schemeClr val="bg1"/>
                </a:solidFill>
                <a:latin typeface="+mj-lt"/>
              </a:rPr>
              <a:t>E</a:t>
            </a:r>
            <a:r>
              <a:rPr lang="en-US" sz="2800" dirty="0">
                <a:solidFill>
                  <a:schemeClr val="bg1"/>
                </a:solidFill>
                <a:latin typeface="+mj-lt"/>
              </a:rPr>
              <a:t>ven though there still remains a lot of work to be done, the movement to secure rights for women in India has come a long way thanks to these inspiring and fierce personalities who made it possible by relentlessly fighting the forces of patriarchy. There were and still are many other individuals and organizations who are also working for gender equality and justice in India and their efforts are paying off</a:t>
            </a:r>
          </a:p>
        </p:txBody>
      </p:sp>
    </p:spTree>
    <p:extLst>
      <p:ext uri="{BB962C8B-B14F-4D97-AF65-F5344CB8AC3E}">
        <p14:creationId xmlns:p14="http://schemas.microsoft.com/office/powerpoint/2010/main" val="56115866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526942" y="3963656"/>
            <a:ext cx="13669505" cy="625641"/>
          </a:xfrm>
        </p:spPr>
        <p:txBody>
          <a:bodyPr/>
          <a:lstStyle/>
          <a:p>
            <a:r>
              <a:rPr lang="en-US" sz="5400" dirty="0" smtClean="0"/>
              <a:t>[ github.com/</a:t>
            </a:r>
            <a:r>
              <a:rPr lang="en-US" sz="5400" dirty="0" err="1" smtClean="0"/>
              <a:t>stephanware</a:t>
            </a:r>
            <a:r>
              <a:rPr lang="en-US" sz="5400" dirty="0" smtClean="0"/>
              <a:t>/history ]</a:t>
            </a:r>
            <a:endParaRPr lang="en-US" sz="5400" dirty="0">
              <a:solidFill>
                <a:schemeClr val="accent1"/>
              </a:solidFill>
            </a:endParaRPr>
          </a:p>
        </p:txBody>
      </p:sp>
      <p:sp>
        <p:nvSpPr>
          <p:cNvPr id="11" name="Text Placeholder 10"/>
          <p:cNvSpPr>
            <a:spLocks noGrp="1"/>
          </p:cNvSpPr>
          <p:nvPr>
            <p:ph type="body" sz="quarter" idx="11"/>
          </p:nvPr>
        </p:nvSpPr>
        <p:spPr>
          <a:xfrm>
            <a:off x="-278969" y="2378340"/>
            <a:ext cx="12708610" cy="996170"/>
          </a:xfrm>
        </p:spPr>
        <p:txBody>
          <a:bodyPr/>
          <a:lstStyle/>
          <a:p>
            <a:r>
              <a:rPr lang="en-US" sz="2800" dirty="0" smtClean="0"/>
              <a:t>Check out the below link </a:t>
            </a:r>
          </a:p>
          <a:p>
            <a:r>
              <a:rPr lang="en-US" sz="2800" dirty="0" smtClean="0"/>
              <a:t> Download | </a:t>
            </a:r>
            <a:r>
              <a:rPr lang="en-US" sz="2800" dirty="0" err="1" smtClean="0"/>
              <a:t>pptx</a:t>
            </a:r>
            <a:r>
              <a:rPr lang="en-US" sz="2800" dirty="0" smtClean="0"/>
              <a:t> | pdfs | history related study materials</a:t>
            </a:r>
            <a:endParaRPr lang="en-US" sz="2800" dirty="0"/>
          </a:p>
        </p:txBody>
      </p:sp>
      <p:sp>
        <p:nvSpPr>
          <p:cNvPr id="12" name="Text Placeholder 11"/>
          <p:cNvSpPr>
            <a:spLocks noGrp="1"/>
          </p:cNvSpPr>
          <p:nvPr>
            <p:ph type="body" sz="quarter" idx="12"/>
          </p:nvPr>
        </p:nvSpPr>
        <p:spPr>
          <a:xfrm>
            <a:off x="4381917" y="323323"/>
            <a:ext cx="3502562" cy="840230"/>
          </a:xfrm>
        </p:spPr>
        <p:txBody>
          <a:bodyPr/>
          <a:lstStyle/>
          <a:p>
            <a:r>
              <a:rPr lang="en-US" sz="5400" dirty="0" smtClean="0"/>
              <a:t>Download</a:t>
            </a:r>
            <a:endParaRPr lang="en-US" sz="5400" dirty="0"/>
          </a:p>
        </p:txBody>
      </p:sp>
    </p:spTree>
    <p:extLst>
      <p:ext uri="{BB962C8B-B14F-4D97-AF65-F5344CB8AC3E}">
        <p14:creationId xmlns:p14="http://schemas.microsoft.com/office/powerpoint/2010/main" val="980630690"/>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766621" y="6492876"/>
            <a:ext cx="393567" cy="365125"/>
          </a:xfrm>
        </p:spPr>
        <p:txBody>
          <a:bodyPr/>
          <a:lstStyle/>
          <a:p>
            <a:fld id="{5AE1514C-5E56-4738-A1FF-4B1CFD2A3E36}" type="slidenum">
              <a:rPr lang="en-US" smtClean="0"/>
              <a:pPr/>
              <a:t>18</a:t>
            </a:fld>
            <a:endParaRPr lang="en-US" dirty="0"/>
          </a:p>
        </p:txBody>
      </p:sp>
      <p:sp>
        <p:nvSpPr>
          <p:cNvPr id="7" name="Text Placeholder 6"/>
          <p:cNvSpPr>
            <a:spLocks noGrp="1"/>
          </p:cNvSpPr>
          <p:nvPr>
            <p:ph type="body" sz="quarter" idx="11"/>
          </p:nvPr>
        </p:nvSpPr>
        <p:spPr>
          <a:xfrm>
            <a:off x="2330450" y="2730500"/>
            <a:ext cx="7880350" cy="3042884"/>
          </a:xfrm>
        </p:spPr>
        <p:txBody>
          <a:bodyPr/>
          <a:lstStyle/>
          <a:p>
            <a:r>
              <a:rPr lang="en-US" dirty="0"/>
              <a:t>Major </a:t>
            </a:r>
            <a:r>
              <a:rPr lang="en-US" dirty="0" smtClean="0"/>
              <a:t>Events</a:t>
            </a:r>
          </a:p>
          <a:p>
            <a:pPr lvl="1"/>
            <a:r>
              <a:rPr lang="en-US" dirty="0" smtClean="0"/>
              <a:t>“The definition of feminism in Saudi Arabia differs. Among the factors that define feminism in Saudi Arabia are government laws”</a:t>
            </a:r>
          </a:p>
          <a:p>
            <a:pPr lvl="1"/>
            <a:endParaRPr lang="en-US" dirty="0"/>
          </a:p>
        </p:txBody>
      </p:sp>
      <p:sp>
        <p:nvSpPr>
          <p:cNvPr id="13" name="Content Placeholder 12"/>
          <p:cNvSpPr>
            <a:spLocks noGrp="1"/>
          </p:cNvSpPr>
          <p:nvPr>
            <p:ph idx="18"/>
          </p:nvPr>
        </p:nvSpPr>
        <p:spPr>
          <a:xfrm>
            <a:off x="4907280" y="419100"/>
            <a:ext cx="2377440" cy="871008"/>
          </a:xfrm>
        </p:spPr>
        <p:txBody>
          <a:bodyPr/>
          <a:lstStyle/>
          <a:p>
            <a:r>
              <a:rPr lang="en-US" dirty="0"/>
              <a:t>2</a:t>
            </a:r>
          </a:p>
        </p:txBody>
      </p:sp>
      <p:sp>
        <p:nvSpPr>
          <p:cNvPr id="14" name="Text Placeholder 13"/>
          <p:cNvSpPr>
            <a:spLocks noGrp="1"/>
          </p:cNvSpPr>
          <p:nvPr>
            <p:ph type="body" sz="quarter" idx="19"/>
          </p:nvPr>
        </p:nvSpPr>
        <p:spPr>
          <a:xfrm>
            <a:off x="3200400" y="1554167"/>
            <a:ext cx="5791200" cy="590931"/>
          </a:xfrm>
        </p:spPr>
        <p:txBody>
          <a:bodyPr/>
          <a:lstStyle/>
          <a:p>
            <a:r>
              <a:rPr lang="en-US" dirty="0"/>
              <a:t>Feminism </a:t>
            </a:r>
            <a:r>
              <a:rPr lang="en-US" dirty="0" smtClean="0"/>
              <a:t>In South Africa</a:t>
            </a:r>
            <a:endParaRPr lang="en-US" dirty="0"/>
          </a:p>
        </p:txBody>
      </p:sp>
    </p:spTree>
    <p:extLst>
      <p:ext uri="{BB962C8B-B14F-4D97-AF65-F5344CB8AC3E}">
        <p14:creationId xmlns:p14="http://schemas.microsoft.com/office/powerpoint/2010/main" val="3125808440"/>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4"/>
            <a:ext cx="5477256" cy="941090"/>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a:t>
            </a:r>
            <a:r>
              <a:rPr lang="en-US" dirty="0" smtClean="0"/>
              <a:t>South </a:t>
            </a:r>
            <a:r>
              <a:rPr lang="en-US" dirty="0"/>
              <a:t>Africa</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19</a:t>
            </a:fld>
            <a:endParaRPr lang="en-US"/>
          </a:p>
        </p:txBody>
      </p:sp>
      <p:sp>
        <p:nvSpPr>
          <p:cNvPr id="5" name="TextBox 4"/>
          <p:cNvSpPr txBox="1"/>
          <p:nvPr/>
        </p:nvSpPr>
        <p:spPr>
          <a:xfrm>
            <a:off x="981691" y="941093"/>
            <a:ext cx="11000096" cy="5970865"/>
          </a:xfrm>
          <a:prstGeom prst="rect">
            <a:avLst/>
          </a:prstGeom>
          <a:noFill/>
        </p:spPr>
        <p:txBody>
          <a:bodyPr wrap="square" rtlCol="0">
            <a:spAutoFit/>
          </a:bodyPr>
          <a:lstStyle/>
          <a:p>
            <a:r>
              <a:rPr lang="en-US" sz="2800" dirty="0" smtClean="0">
                <a:solidFill>
                  <a:schemeClr val="bg1"/>
                </a:solidFill>
                <a:latin typeface="+mj-lt"/>
              </a:rPr>
              <a:t>Feminism in South Africa has been shaped by struggles for political and racial equality as well as by national and transnational struggles for gender equality. Though the country’s transition to multi-racial democracy in the mid-1990s , South Africa feminism contributed to the process of reconstruction, striving for a moralist, Marxist society. </a:t>
            </a:r>
            <a:endParaRPr lang="en-US" sz="2800" dirty="0">
              <a:solidFill>
                <a:schemeClr val="bg1"/>
              </a:solidFill>
              <a:latin typeface="+mj-lt"/>
            </a:endParaRPr>
          </a:p>
          <a:p>
            <a:r>
              <a:rPr lang="en-US" sz="2800" dirty="0" smtClean="0">
                <a:solidFill>
                  <a:schemeClr val="bg1"/>
                </a:solidFill>
                <a:latin typeface="+mj-lt"/>
              </a:rPr>
              <a:t>     however, feminist activism and medical transformational polity were largely diluted in the process. Contemporary South African feminism continues to engage with questioning of the role of feminism within broader national and international struggle for class and racial equality.</a:t>
            </a:r>
          </a:p>
          <a:p>
            <a:r>
              <a:rPr lang="en-US" sz="2800" dirty="0">
                <a:solidFill>
                  <a:schemeClr val="bg1"/>
                </a:solidFill>
                <a:latin typeface="+mj-lt"/>
              </a:rPr>
              <a:t> </a:t>
            </a:r>
            <a:r>
              <a:rPr lang="en-US" sz="2800" dirty="0" smtClean="0">
                <a:solidFill>
                  <a:schemeClr val="bg1"/>
                </a:solidFill>
                <a:latin typeface="+mj-lt"/>
              </a:rPr>
              <a:t>         In South Africa adult white Women were given the right to vote in 1930. The first general election in women could vote was the 1933 election. Asian and </a:t>
            </a:r>
            <a:r>
              <a:rPr lang="en-US" sz="2800" dirty="0" err="1" smtClean="0">
                <a:solidFill>
                  <a:schemeClr val="bg1"/>
                </a:solidFill>
                <a:latin typeface="+mj-lt"/>
              </a:rPr>
              <a:t>coloured</a:t>
            </a:r>
            <a:r>
              <a:rPr lang="en-US" sz="2800" dirty="0" smtClean="0">
                <a:solidFill>
                  <a:schemeClr val="bg1"/>
                </a:solidFill>
                <a:latin typeface="+mj-lt"/>
              </a:rPr>
              <a:t> women in South Africa gained suffrage in 1938.</a:t>
            </a:r>
          </a:p>
          <a:p>
            <a:r>
              <a:rPr lang="en-US" dirty="0" smtClean="0"/>
              <a:t>.</a:t>
            </a:r>
            <a:endParaRPr lang="en-US" dirty="0"/>
          </a:p>
        </p:txBody>
      </p:sp>
    </p:spTree>
    <p:extLst>
      <p:ext uri="{BB962C8B-B14F-4D97-AF65-F5344CB8AC3E}">
        <p14:creationId xmlns:p14="http://schemas.microsoft.com/office/powerpoint/2010/main" val="14965174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3"/>
            <a:ext cx="4083304"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Group Members</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2</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168621652"/>
              </p:ext>
            </p:extLst>
          </p:nvPr>
        </p:nvGraphicFramePr>
        <p:xfrm>
          <a:off x="368491" y="1263005"/>
          <a:ext cx="11531966" cy="4890045"/>
        </p:xfrm>
        <a:graphic>
          <a:graphicData uri="http://schemas.openxmlformats.org/drawingml/2006/table">
            <a:tbl>
              <a:tblPr firstRow="1" bandRow="1">
                <a:tableStyleId>{8FD4443E-F989-4FC4-A0C8-D5A2AF1F390B}</a:tableStyleId>
              </a:tblPr>
              <a:tblGrid>
                <a:gridCol w="1656457">
                  <a:extLst>
                    <a:ext uri="{9D8B030D-6E8A-4147-A177-3AD203B41FA5}">
                      <a16:colId xmlns:a16="http://schemas.microsoft.com/office/drawing/2014/main" val="2171572815"/>
                    </a:ext>
                  </a:extLst>
                </a:gridCol>
                <a:gridCol w="1840491">
                  <a:extLst>
                    <a:ext uri="{9D8B030D-6E8A-4147-A177-3AD203B41FA5}">
                      <a16:colId xmlns:a16="http://schemas.microsoft.com/office/drawing/2014/main" val="383295918"/>
                    </a:ext>
                  </a:extLst>
                </a:gridCol>
                <a:gridCol w="2984540">
                  <a:extLst>
                    <a:ext uri="{9D8B030D-6E8A-4147-A177-3AD203B41FA5}">
                      <a16:colId xmlns:a16="http://schemas.microsoft.com/office/drawing/2014/main" val="1075291539"/>
                    </a:ext>
                  </a:extLst>
                </a:gridCol>
                <a:gridCol w="5050478">
                  <a:extLst>
                    <a:ext uri="{9D8B030D-6E8A-4147-A177-3AD203B41FA5}">
                      <a16:colId xmlns:a16="http://schemas.microsoft.com/office/drawing/2014/main" val="996858470"/>
                    </a:ext>
                  </a:extLst>
                </a:gridCol>
              </a:tblGrid>
              <a:tr h="370555">
                <a:tc>
                  <a:txBody>
                    <a:bodyPr/>
                    <a:lstStyle/>
                    <a:p>
                      <a:r>
                        <a:rPr lang="en-US" sz="1800" dirty="0" err="1" smtClean="0"/>
                        <a:t>S.No</a:t>
                      </a:r>
                      <a:endParaRPr lang="en-US" sz="1800" dirty="0"/>
                    </a:p>
                  </a:txBody>
                  <a:tcPr/>
                </a:tc>
                <a:tc>
                  <a:txBody>
                    <a:bodyPr/>
                    <a:lstStyle/>
                    <a:p>
                      <a:r>
                        <a:rPr lang="en-US" sz="1800" dirty="0" err="1" smtClean="0"/>
                        <a:t>RollNo</a:t>
                      </a:r>
                      <a:endParaRPr lang="en-US" sz="1800" dirty="0"/>
                    </a:p>
                  </a:txBody>
                  <a:tcPr/>
                </a:tc>
                <a:tc>
                  <a:txBody>
                    <a:bodyPr/>
                    <a:lstStyle/>
                    <a:p>
                      <a:r>
                        <a:rPr lang="en-US" sz="1800" dirty="0" smtClean="0"/>
                        <a:t>Student Name</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Assignment</a:t>
                      </a:r>
                      <a:r>
                        <a:rPr lang="en-US" sz="1800" baseline="0" dirty="0" smtClean="0"/>
                        <a:t> Task</a:t>
                      </a:r>
                      <a:endParaRPr lang="en-US" sz="1800" dirty="0" smtClean="0"/>
                    </a:p>
                  </a:txBody>
                  <a:tcPr/>
                </a:tc>
                <a:extLst>
                  <a:ext uri="{0D108BD9-81ED-4DB2-BD59-A6C34878D82A}">
                    <a16:rowId xmlns:a16="http://schemas.microsoft.com/office/drawing/2014/main" val="1272074990"/>
                  </a:ext>
                </a:extLst>
              </a:tr>
              <a:tr h="370555">
                <a:tc>
                  <a:txBody>
                    <a:bodyPr/>
                    <a:lstStyle/>
                    <a:p>
                      <a:r>
                        <a:rPr lang="en-US" sz="1800" dirty="0" smtClean="0"/>
                        <a:t>1.</a:t>
                      </a:r>
                      <a:endParaRPr lang="en-US" sz="1800" dirty="0"/>
                    </a:p>
                  </a:txBody>
                  <a:tcPr/>
                </a:tc>
                <a:tc>
                  <a:txBody>
                    <a:bodyPr/>
                    <a:lstStyle/>
                    <a:p>
                      <a:r>
                        <a:rPr lang="en-US" sz="1800" dirty="0" smtClean="0"/>
                        <a:t>169</a:t>
                      </a:r>
                      <a:endParaRPr lang="en-US" sz="1800" dirty="0"/>
                    </a:p>
                  </a:txBody>
                  <a:tcPr/>
                </a:tc>
                <a:tc>
                  <a:txBody>
                    <a:bodyPr/>
                    <a:lstStyle/>
                    <a:p>
                      <a:r>
                        <a:rPr lang="en-US" sz="1800" dirty="0" err="1" smtClean="0"/>
                        <a:t>Yukti</a:t>
                      </a:r>
                      <a:r>
                        <a:rPr lang="en-US" sz="1800" dirty="0" smtClean="0"/>
                        <a:t> </a:t>
                      </a:r>
                      <a:r>
                        <a:rPr lang="en-US" sz="1800" dirty="0" err="1" smtClean="0"/>
                        <a:t>Vaibhav</a:t>
                      </a:r>
                      <a:r>
                        <a:rPr lang="en-US" sz="1800" dirty="0" smtClean="0"/>
                        <a:t>(Team Leader)</a:t>
                      </a:r>
                      <a:endParaRPr lang="en-US" sz="1800" dirty="0"/>
                    </a:p>
                  </a:txBody>
                  <a:tcPr/>
                </a:tc>
                <a:tc>
                  <a:txBody>
                    <a:bodyPr/>
                    <a:lstStyle/>
                    <a:p>
                      <a:r>
                        <a:rPr lang="en-US" sz="1800" dirty="0" smtClean="0"/>
                        <a:t>Feminist Movement in Saudi Arabia,</a:t>
                      </a:r>
                      <a:endParaRPr lang="en-US" sz="1800" dirty="0"/>
                    </a:p>
                  </a:txBody>
                  <a:tcPr/>
                </a:tc>
                <a:extLst>
                  <a:ext uri="{0D108BD9-81ED-4DB2-BD59-A6C34878D82A}">
                    <a16:rowId xmlns:a16="http://schemas.microsoft.com/office/drawing/2014/main" val="2243571302"/>
                  </a:ext>
                </a:extLst>
              </a:tr>
              <a:tr h="370555">
                <a:tc>
                  <a:txBody>
                    <a:bodyPr/>
                    <a:lstStyle/>
                    <a:p>
                      <a:r>
                        <a:rPr lang="en-US" sz="1800" dirty="0" smtClean="0"/>
                        <a:t>2.</a:t>
                      </a:r>
                      <a:endParaRPr lang="en-US" sz="1800" dirty="0"/>
                    </a:p>
                  </a:txBody>
                  <a:tcPr/>
                </a:tc>
                <a:tc>
                  <a:txBody>
                    <a:bodyPr/>
                    <a:lstStyle/>
                    <a:p>
                      <a:r>
                        <a:rPr lang="en-US" sz="1800" dirty="0" smtClean="0"/>
                        <a:t>185</a:t>
                      </a:r>
                      <a:endParaRPr lang="en-US" sz="1800" dirty="0"/>
                    </a:p>
                  </a:txBody>
                  <a:tcPr/>
                </a:tc>
                <a:tc>
                  <a:txBody>
                    <a:bodyPr/>
                    <a:lstStyle/>
                    <a:p>
                      <a:r>
                        <a:rPr lang="en-US" sz="1800" dirty="0" smtClean="0"/>
                        <a:t>Nikita </a:t>
                      </a:r>
                      <a:r>
                        <a:rPr lang="en-US" sz="1800" dirty="0" err="1" smtClean="0"/>
                        <a:t>Kuju</a:t>
                      </a:r>
                      <a:endParaRPr lang="en-US" sz="1800" dirty="0"/>
                    </a:p>
                  </a:txBody>
                  <a:tcPr/>
                </a:tc>
                <a:tc>
                  <a:txBody>
                    <a:bodyPr/>
                    <a:lstStyle/>
                    <a:p>
                      <a:r>
                        <a:rPr lang="en-US" sz="1800" dirty="0" smtClean="0"/>
                        <a:t>Feminist Movement</a:t>
                      </a:r>
                      <a:r>
                        <a:rPr lang="en-US" sz="1800" baseline="0" dirty="0" smtClean="0"/>
                        <a:t> in Brazil</a:t>
                      </a:r>
                      <a:endParaRPr lang="en-US" sz="1800" dirty="0"/>
                    </a:p>
                  </a:txBody>
                  <a:tcPr/>
                </a:tc>
                <a:extLst>
                  <a:ext uri="{0D108BD9-81ED-4DB2-BD59-A6C34878D82A}">
                    <a16:rowId xmlns:a16="http://schemas.microsoft.com/office/drawing/2014/main" val="1233079899"/>
                  </a:ext>
                </a:extLst>
              </a:tr>
              <a:tr h="370555">
                <a:tc>
                  <a:txBody>
                    <a:bodyPr/>
                    <a:lstStyle/>
                    <a:p>
                      <a:r>
                        <a:rPr lang="en-US" sz="1800" dirty="0" smtClean="0"/>
                        <a:t>3.</a:t>
                      </a:r>
                      <a:endParaRPr lang="en-US" sz="1800" dirty="0"/>
                    </a:p>
                  </a:txBody>
                  <a:tcPr/>
                </a:tc>
                <a:tc>
                  <a:txBody>
                    <a:bodyPr/>
                    <a:lstStyle/>
                    <a:p>
                      <a:r>
                        <a:rPr lang="en-US" sz="1800" dirty="0" smtClean="0"/>
                        <a:t>204</a:t>
                      </a:r>
                      <a:endParaRPr lang="en-US" sz="1800" dirty="0"/>
                    </a:p>
                  </a:txBody>
                  <a:tcPr/>
                </a:tc>
                <a:tc>
                  <a:txBody>
                    <a:bodyPr/>
                    <a:lstStyle/>
                    <a:p>
                      <a:r>
                        <a:rPr lang="en-US" sz="1800" dirty="0" err="1" smtClean="0"/>
                        <a:t>Rishabh</a:t>
                      </a:r>
                      <a:r>
                        <a:rPr lang="en-US" sz="1800" dirty="0" smtClean="0"/>
                        <a:t> </a:t>
                      </a:r>
                      <a:r>
                        <a:rPr lang="en-US" sz="1800" dirty="0" err="1" smtClean="0"/>
                        <a:t>Devv</a:t>
                      </a:r>
                      <a:endParaRPr lang="en-US" sz="1800" dirty="0"/>
                    </a:p>
                  </a:txBody>
                  <a:tcPr/>
                </a:tc>
                <a:tc>
                  <a:txBody>
                    <a:bodyPr/>
                    <a:lstStyle/>
                    <a:p>
                      <a:r>
                        <a:rPr lang="en-US" sz="1800" dirty="0" smtClean="0"/>
                        <a:t>Feminist Movement</a:t>
                      </a:r>
                      <a:r>
                        <a:rPr lang="en-US" sz="1800" baseline="0" dirty="0" smtClean="0"/>
                        <a:t> in South Africa</a:t>
                      </a:r>
                      <a:endParaRPr lang="en-US" sz="1800" dirty="0"/>
                    </a:p>
                  </a:txBody>
                  <a:tcPr/>
                </a:tc>
                <a:extLst>
                  <a:ext uri="{0D108BD9-81ED-4DB2-BD59-A6C34878D82A}">
                    <a16:rowId xmlns:a16="http://schemas.microsoft.com/office/drawing/2014/main" val="2864971200"/>
                  </a:ext>
                </a:extLst>
              </a:tr>
              <a:tr h="502920">
                <a:tc>
                  <a:txBody>
                    <a:bodyPr/>
                    <a:lstStyle/>
                    <a:p>
                      <a:r>
                        <a:rPr lang="en-US" sz="1800" dirty="0" smtClean="0"/>
                        <a:t>4.</a:t>
                      </a:r>
                      <a:endParaRPr lang="en-US" sz="1800" dirty="0"/>
                    </a:p>
                  </a:txBody>
                  <a:tcPr/>
                </a:tc>
                <a:tc>
                  <a:txBody>
                    <a:bodyPr/>
                    <a:lstStyle/>
                    <a:p>
                      <a:r>
                        <a:rPr lang="en-US" sz="1800" dirty="0" smtClean="0"/>
                        <a:t>164</a:t>
                      </a:r>
                      <a:endParaRPr lang="en-US" sz="1800" dirty="0"/>
                    </a:p>
                  </a:txBody>
                  <a:tcPr/>
                </a:tc>
                <a:tc>
                  <a:txBody>
                    <a:bodyPr/>
                    <a:lstStyle/>
                    <a:p>
                      <a:r>
                        <a:rPr lang="en-US" sz="1800" dirty="0" smtClean="0"/>
                        <a:t>Sanjeev Stephan</a:t>
                      </a:r>
                      <a:r>
                        <a:rPr lang="en-US" sz="1800" baseline="0" dirty="0" smtClean="0"/>
                        <a:t> </a:t>
                      </a:r>
                      <a:r>
                        <a:rPr lang="en-US" sz="1800" baseline="0" dirty="0" err="1" smtClean="0"/>
                        <a:t>Murmu</a:t>
                      </a:r>
                      <a:endParaRPr lang="en-US" sz="1800" dirty="0"/>
                    </a:p>
                  </a:txBody>
                  <a:tcPr/>
                </a:tc>
                <a:tc>
                  <a:txBody>
                    <a:bodyPr/>
                    <a:lstStyle/>
                    <a:p>
                      <a:r>
                        <a:rPr lang="en-US" sz="1800" dirty="0" smtClean="0"/>
                        <a:t>Feminist Movement</a:t>
                      </a:r>
                      <a:r>
                        <a:rPr lang="en-US" sz="1800" baseline="0" dirty="0" smtClean="0"/>
                        <a:t> in India,</a:t>
                      </a:r>
                    </a:p>
                    <a:p>
                      <a:r>
                        <a:rPr lang="en-US" sz="1800" baseline="0" dirty="0" smtClean="0"/>
                        <a:t>Prepare the Presentation.</a:t>
                      </a:r>
                      <a:endParaRPr lang="en-US" sz="1800" dirty="0"/>
                    </a:p>
                  </a:txBody>
                  <a:tcPr/>
                </a:tc>
                <a:extLst>
                  <a:ext uri="{0D108BD9-81ED-4DB2-BD59-A6C34878D82A}">
                    <a16:rowId xmlns:a16="http://schemas.microsoft.com/office/drawing/2014/main" val="2385304393"/>
                  </a:ext>
                </a:extLst>
              </a:tr>
              <a:tr h="370555">
                <a:tc>
                  <a:txBody>
                    <a:bodyPr/>
                    <a:lstStyle/>
                    <a:p>
                      <a:r>
                        <a:rPr lang="en-US" sz="1800" dirty="0" smtClean="0"/>
                        <a:t>5.</a:t>
                      </a:r>
                      <a:endParaRPr lang="en-US" sz="1800" dirty="0"/>
                    </a:p>
                  </a:txBody>
                  <a:tcPr/>
                </a:tc>
                <a:tc>
                  <a:txBody>
                    <a:bodyPr/>
                    <a:lstStyle/>
                    <a:p>
                      <a:r>
                        <a:rPr lang="en-US" sz="1800" dirty="0" smtClean="0"/>
                        <a:t>182</a:t>
                      </a:r>
                      <a:endParaRPr lang="en-US" sz="1800" dirty="0"/>
                    </a:p>
                  </a:txBody>
                  <a:tcPr/>
                </a:tc>
                <a:tc>
                  <a:txBody>
                    <a:bodyPr/>
                    <a:lstStyle/>
                    <a:p>
                      <a:r>
                        <a:rPr lang="en-US" sz="1800" dirty="0" smtClean="0"/>
                        <a:t>Abhishek</a:t>
                      </a:r>
                      <a:r>
                        <a:rPr lang="en-US" sz="1800" baseline="0" dirty="0" smtClean="0"/>
                        <a:t> </a:t>
                      </a:r>
                      <a:r>
                        <a:rPr lang="en-US" sz="1800" baseline="0" dirty="0" err="1" smtClean="0"/>
                        <a:t>Ranjan</a:t>
                      </a:r>
                      <a:endParaRPr lang="en-US" sz="1800" dirty="0"/>
                    </a:p>
                  </a:txBody>
                  <a:tcPr/>
                </a:tc>
                <a:tc>
                  <a:txBody>
                    <a:bodyPr/>
                    <a:lstStyle/>
                    <a:p>
                      <a:r>
                        <a:rPr lang="en-US" sz="1800" dirty="0" smtClean="0"/>
                        <a:t>Prepare the Introduction, Presentation</a:t>
                      </a:r>
                      <a:r>
                        <a:rPr lang="en-US" sz="1800" baseline="0" dirty="0" smtClean="0"/>
                        <a:t> Work</a:t>
                      </a:r>
                      <a:endParaRPr lang="en-US" sz="1800" dirty="0"/>
                    </a:p>
                  </a:txBody>
                  <a:tcPr/>
                </a:tc>
                <a:extLst>
                  <a:ext uri="{0D108BD9-81ED-4DB2-BD59-A6C34878D82A}">
                    <a16:rowId xmlns:a16="http://schemas.microsoft.com/office/drawing/2014/main" val="1661030522"/>
                  </a:ext>
                </a:extLst>
              </a:tr>
              <a:tr h="502920">
                <a:tc>
                  <a:txBody>
                    <a:bodyPr/>
                    <a:lstStyle/>
                    <a:p>
                      <a:r>
                        <a:rPr lang="en-US" sz="1800" dirty="0" smtClean="0"/>
                        <a:t>6.</a:t>
                      </a:r>
                      <a:endParaRPr lang="en-US" sz="1800" dirty="0"/>
                    </a:p>
                  </a:txBody>
                  <a:tcPr/>
                </a:tc>
                <a:tc>
                  <a:txBody>
                    <a:bodyPr/>
                    <a:lstStyle/>
                    <a:p>
                      <a:r>
                        <a:rPr lang="en-US" sz="1800" dirty="0" smtClean="0"/>
                        <a:t>147</a:t>
                      </a:r>
                      <a:endParaRPr lang="en-US" sz="1800" dirty="0"/>
                    </a:p>
                  </a:txBody>
                  <a:tcPr/>
                </a:tc>
                <a:tc>
                  <a:txBody>
                    <a:bodyPr/>
                    <a:lstStyle/>
                    <a:p>
                      <a:r>
                        <a:rPr lang="en-US" sz="1800" dirty="0" smtClean="0"/>
                        <a:t>Dev Aryan</a:t>
                      </a:r>
                      <a:endParaRPr lang="en-US" sz="1800" dirty="0"/>
                    </a:p>
                  </a:txBody>
                  <a:tcPr/>
                </a:tc>
                <a:tc>
                  <a:txBody>
                    <a:bodyPr/>
                    <a:lstStyle/>
                    <a:p>
                      <a:r>
                        <a:rPr lang="en-US" sz="1800" dirty="0" smtClean="0"/>
                        <a:t>Feminist Movement</a:t>
                      </a:r>
                      <a:r>
                        <a:rPr lang="en-US" sz="1800" baseline="0" dirty="0" smtClean="0"/>
                        <a:t> in South Korea,</a:t>
                      </a:r>
                    </a:p>
                    <a:p>
                      <a:r>
                        <a:rPr lang="en-US" sz="1800" baseline="0" dirty="0" smtClean="0"/>
                        <a:t>Prepare the Introduction</a:t>
                      </a:r>
                      <a:endParaRPr lang="en-US" sz="1800" dirty="0"/>
                    </a:p>
                  </a:txBody>
                  <a:tcPr/>
                </a:tc>
                <a:extLst>
                  <a:ext uri="{0D108BD9-81ED-4DB2-BD59-A6C34878D82A}">
                    <a16:rowId xmlns:a16="http://schemas.microsoft.com/office/drawing/2014/main" val="3896102083"/>
                  </a:ext>
                </a:extLst>
              </a:tr>
              <a:tr h="375920">
                <a:tc>
                  <a:txBody>
                    <a:bodyPr/>
                    <a:lstStyle/>
                    <a:p>
                      <a:r>
                        <a:rPr lang="en-US" sz="1800" dirty="0" smtClean="0"/>
                        <a:t>7.</a:t>
                      </a:r>
                      <a:endParaRPr lang="en-US" sz="1800" dirty="0"/>
                    </a:p>
                  </a:txBody>
                  <a:tcPr/>
                </a:tc>
                <a:tc>
                  <a:txBody>
                    <a:bodyPr/>
                    <a:lstStyle/>
                    <a:p>
                      <a:r>
                        <a:rPr lang="en-US" sz="1800" dirty="0" smtClean="0"/>
                        <a:t>197</a:t>
                      </a:r>
                      <a:endParaRPr lang="en-US" sz="1800" dirty="0"/>
                    </a:p>
                  </a:txBody>
                  <a:tcPr/>
                </a:tc>
                <a:tc>
                  <a:txBody>
                    <a:bodyPr/>
                    <a:lstStyle/>
                    <a:p>
                      <a:r>
                        <a:rPr lang="en-US" sz="1800" dirty="0" smtClean="0"/>
                        <a:t>Puja </a:t>
                      </a:r>
                      <a:r>
                        <a:rPr lang="en-US" sz="1800" dirty="0" err="1" smtClean="0"/>
                        <a:t>Pratima</a:t>
                      </a:r>
                      <a:r>
                        <a:rPr lang="en-US" sz="1800" dirty="0" smtClean="0"/>
                        <a:t> </a:t>
                      </a:r>
                      <a:r>
                        <a:rPr lang="en-US" sz="1800" dirty="0" err="1" smtClean="0"/>
                        <a:t>Toppo</a:t>
                      </a:r>
                      <a:endParaRPr lang="en-US" sz="1800" dirty="0"/>
                    </a:p>
                  </a:txBody>
                  <a:tcPr/>
                </a:tc>
                <a:tc>
                  <a:txBody>
                    <a:bodyPr/>
                    <a:lstStyle/>
                    <a:p>
                      <a:r>
                        <a:rPr lang="en-US" sz="1800" kern="1200" dirty="0" smtClean="0">
                          <a:solidFill>
                            <a:schemeClr val="lt1"/>
                          </a:solidFill>
                          <a:effectLst/>
                          <a:latin typeface="+mn-lt"/>
                          <a:ea typeface="+mn-ea"/>
                          <a:cs typeface="+mn-cs"/>
                        </a:rPr>
                        <a:t>Make a copy of the Assignment!</a:t>
                      </a:r>
                      <a:endParaRPr lang="en-US" sz="1800" dirty="0"/>
                    </a:p>
                  </a:txBody>
                  <a:tcPr/>
                </a:tc>
                <a:extLst>
                  <a:ext uri="{0D108BD9-81ED-4DB2-BD59-A6C34878D82A}">
                    <a16:rowId xmlns:a16="http://schemas.microsoft.com/office/drawing/2014/main" val="2260577558"/>
                  </a:ext>
                </a:extLst>
              </a:tr>
              <a:tr h="370555">
                <a:tc>
                  <a:txBody>
                    <a:bodyPr/>
                    <a:lstStyle/>
                    <a:p>
                      <a:r>
                        <a:rPr lang="en-US" sz="1800" dirty="0" smtClean="0"/>
                        <a:t>8.</a:t>
                      </a:r>
                      <a:endParaRPr lang="en-US" sz="1800" dirty="0"/>
                    </a:p>
                  </a:txBody>
                  <a:tcPr/>
                </a:tc>
                <a:tc>
                  <a:txBody>
                    <a:bodyPr/>
                    <a:lstStyle/>
                    <a:p>
                      <a:r>
                        <a:rPr lang="en-US" sz="1800" dirty="0" smtClean="0"/>
                        <a:t>177</a:t>
                      </a:r>
                      <a:endParaRPr lang="en-US" sz="1800" dirty="0"/>
                    </a:p>
                  </a:txBody>
                  <a:tcPr/>
                </a:tc>
                <a:tc>
                  <a:txBody>
                    <a:bodyPr/>
                    <a:lstStyle/>
                    <a:p>
                      <a:r>
                        <a:rPr lang="en-US" sz="1800" dirty="0" err="1" smtClean="0"/>
                        <a:t>Madhushree</a:t>
                      </a:r>
                      <a:r>
                        <a:rPr lang="en-US" sz="1800" dirty="0" smtClean="0"/>
                        <a:t> </a:t>
                      </a:r>
                      <a:r>
                        <a:rPr lang="en-US" sz="1800" dirty="0" err="1" smtClean="0"/>
                        <a:t>Baraik</a:t>
                      </a:r>
                      <a:endParaRPr lang="en-US" sz="1800" dirty="0"/>
                    </a:p>
                  </a:txBody>
                  <a:tcPr/>
                </a:tc>
                <a:tc>
                  <a:txBody>
                    <a:bodyPr/>
                    <a:lstStyle/>
                    <a:p>
                      <a:r>
                        <a:rPr lang="en-US" sz="1800" dirty="0" smtClean="0"/>
                        <a:t>Presentation</a:t>
                      </a:r>
                      <a:r>
                        <a:rPr lang="en-US" sz="1800" baseline="0" dirty="0" smtClean="0"/>
                        <a:t> Work</a:t>
                      </a:r>
                      <a:endParaRPr lang="en-US" sz="1800" dirty="0"/>
                    </a:p>
                  </a:txBody>
                  <a:tcPr/>
                </a:tc>
                <a:extLst>
                  <a:ext uri="{0D108BD9-81ED-4DB2-BD59-A6C34878D82A}">
                    <a16:rowId xmlns:a16="http://schemas.microsoft.com/office/drawing/2014/main" val="3019277320"/>
                  </a:ext>
                </a:extLst>
              </a:tr>
              <a:tr h="370555">
                <a:tc>
                  <a:txBody>
                    <a:bodyPr/>
                    <a:lstStyle/>
                    <a:p>
                      <a:r>
                        <a:rPr lang="en-US" sz="1800" dirty="0" smtClean="0"/>
                        <a:t>9.</a:t>
                      </a:r>
                      <a:endParaRPr lang="en-US" sz="1800" dirty="0"/>
                    </a:p>
                  </a:txBody>
                  <a:tcPr/>
                </a:tc>
                <a:tc>
                  <a:txBody>
                    <a:bodyPr/>
                    <a:lstStyle/>
                    <a:p>
                      <a:r>
                        <a:rPr lang="en-US" sz="1800" dirty="0" smtClean="0"/>
                        <a:t>187</a:t>
                      </a:r>
                      <a:endParaRPr lang="en-US" sz="1800" dirty="0"/>
                    </a:p>
                  </a:txBody>
                  <a:tcPr/>
                </a:tc>
                <a:tc>
                  <a:txBody>
                    <a:bodyPr/>
                    <a:lstStyle/>
                    <a:p>
                      <a:r>
                        <a:rPr lang="en-US" sz="1800" dirty="0" err="1" smtClean="0"/>
                        <a:t>Suman</a:t>
                      </a:r>
                      <a:r>
                        <a:rPr lang="en-US" sz="1800" baseline="0" dirty="0" smtClean="0"/>
                        <a:t> </a:t>
                      </a:r>
                      <a:r>
                        <a:rPr lang="en-US" sz="1800" baseline="0" dirty="0" err="1" smtClean="0"/>
                        <a:t>Kerketta</a:t>
                      </a:r>
                      <a:endParaRPr lang="en-US" sz="1800" dirty="0"/>
                    </a:p>
                  </a:txBody>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800" dirty="0" smtClean="0"/>
                        <a:t>Prepare</a:t>
                      </a:r>
                      <a:r>
                        <a:rPr lang="en-US" sz="1800" baseline="0" dirty="0" smtClean="0"/>
                        <a:t> Front Page | </a:t>
                      </a:r>
                      <a:r>
                        <a:rPr lang="en-US" sz="1800" dirty="0" smtClean="0"/>
                        <a:t>Conclusion</a:t>
                      </a:r>
                    </a:p>
                  </a:txBody>
                  <a:tcPr/>
                </a:tc>
                <a:extLst>
                  <a:ext uri="{0D108BD9-81ED-4DB2-BD59-A6C34878D82A}">
                    <a16:rowId xmlns:a16="http://schemas.microsoft.com/office/drawing/2014/main" val="419104518"/>
                  </a:ext>
                </a:extLst>
              </a:tr>
              <a:tr h="502920">
                <a:tc>
                  <a:txBody>
                    <a:bodyPr/>
                    <a:lstStyle/>
                    <a:p>
                      <a:r>
                        <a:rPr lang="en-US" sz="1800" dirty="0" smtClean="0"/>
                        <a:t>10</a:t>
                      </a:r>
                      <a:endParaRPr lang="en-US" sz="1800" dirty="0"/>
                    </a:p>
                  </a:txBody>
                  <a:tcPr/>
                </a:tc>
                <a:tc>
                  <a:txBody>
                    <a:bodyPr/>
                    <a:lstStyle/>
                    <a:p>
                      <a:r>
                        <a:rPr lang="en-US" sz="1800" dirty="0" smtClean="0"/>
                        <a:t>171</a:t>
                      </a:r>
                      <a:endParaRPr lang="en-US" sz="1800" dirty="0"/>
                    </a:p>
                  </a:txBody>
                  <a:tcPr/>
                </a:tc>
                <a:tc>
                  <a:txBody>
                    <a:bodyPr/>
                    <a:lstStyle/>
                    <a:p>
                      <a:r>
                        <a:rPr lang="en-US" sz="1800" dirty="0" err="1" smtClean="0"/>
                        <a:t>Karishma</a:t>
                      </a:r>
                      <a:r>
                        <a:rPr lang="en-US" sz="1800" dirty="0" smtClean="0"/>
                        <a:t> </a:t>
                      </a:r>
                      <a:r>
                        <a:rPr lang="en-US" sz="1800" dirty="0" err="1" smtClean="0"/>
                        <a:t>Kerketta</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Prepare</a:t>
                      </a:r>
                      <a:r>
                        <a:rPr lang="en-US" sz="1800" baseline="0" dirty="0" smtClean="0"/>
                        <a:t> Front Page</a:t>
                      </a:r>
                      <a:endParaRPr lang="en-US" sz="1800" dirty="0" smtClean="0"/>
                    </a:p>
                    <a:p>
                      <a:endParaRPr lang="en-US" sz="1800" dirty="0"/>
                    </a:p>
                  </a:txBody>
                  <a:tcPr/>
                </a:tc>
                <a:extLst>
                  <a:ext uri="{0D108BD9-81ED-4DB2-BD59-A6C34878D82A}">
                    <a16:rowId xmlns:a16="http://schemas.microsoft.com/office/drawing/2014/main" val="3802672178"/>
                  </a:ext>
                </a:extLst>
              </a:tr>
            </a:tbl>
          </a:graphicData>
        </a:graphic>
      </p:graphicFrame>
    </p:spTree>
    <p:extLst>
      <p:ext uri="{BB962C8B-B14F-4D97-AF65-F5344CB8AC3E}">
        <p14:creationId xmlns:p14="http://schemas.microsoft.com/office/powerpoint/2010/main" val="4240887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par>
                                <p:cTn id="15" presetID="2" presetClass="exit" presetSubtype="1" fill="hold" grpId="1" nodeType="withEffect">
                                  <p:stCondLst>
                                    <p:cond delay="0"/>
                                  </p:stCondLst>
                                  <p:childTnLst>
                                    <p:anim calcmode="lin" valueType="num">
                                      <p:cBhvr additive="base">
                                        <p:cTn id="16" dur="500"/>
                                        <p:tgtEl>
                                          <p:spTgt spid="32"/>
                                        </p:tgtEl>
                                        <p:attrNameLst>
                                          <p:attrName>ppt_x</p:attrName>
                                        </p:attrNameLst>
                                      </p:cBhvr>
                                      <p:tavLst>
                                        <p:tav tm="0">
                                          <p:val>
                                            <p:strVal val="ppt_x"/>
                                          </p:val>
                                        </p:tav>
                                        <p:tav tm="100000">
                                          <p:val>
                                            <p:strVal val="ppt_x"/>
                                          </p:val>
                                        </p:tav>
                                      </p:tavLst>
                                    </p:anim>
                                    <p:anim calcmode="lin" valueType="num">
                                      <p:cBhvr additive="base">
                                        <p:cTn id="17" dur="500"/>
                                        <p:tgtEl>
                                          <p:spTgt spid="32"/>
                                        </p:tgtEl>
                                        <p:attrNameLst>
                                          <p:attrName>ppt_y</p:attrName>
                                        </p:attrNameLst>
                                      </p:cBhvr>
                                      <p:tavLst>
                                        <p:tav tm="0">
                                          <p:val>
                                            <p:strVal val="ppt_y"/>
                                          </p:val>
                                        </p:tav>
                                        <p:tav tm="100000">
                                          <p:val>
                                            <p:strVal val="0-ppt_h/2"/>
                                          </p:val>
                                        </p:tav>
                                      </p:tavLst>
                                    </p:anim>
                                    <p:set>
                                      <p:cBhvr>
                                        <p:cTn id="18"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4"/>
            <a:ext cx="5477256" cy="941090"/>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a:t>
            </a:r>
            <a:r>
              <a:rPr lang="en-US" dirty="0" smtClean="0"/>
              <a:t>South </a:t>
            </a:r>
            <a:r>
              <a:rPr lang="en-US" dirty="0"/>
              <a:t>Africa</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20</a:t>
            </a:fld>
            <a:endParaRPr lang="en-US"/>
          </a:p>
        </p:txBody>
      </p:sp>
      <p:sp>
        <p:nvSpPr>
          <p:cNvPr id="5" name="TextBox 4"/>
          <p:cNvSpPr txBox="1"/>
          <p:nvPr/>
        </p:nvSpPr>
        <p:spPr>
          <a:xfrm>
            <a:off x="981691" y="941093"/>
            <a:ext cx="11000096" cy="5539978"/>
          </a:xfrm>
          <a:prstGeom prst="rect">
            <a:avLst/>
          </a:prstGeom>
          <a:noFill/>
        </p:spPr>
        <p:txBody>
          <a:bodyPr wrap="square" rtlCol="0">
            <a:spAutoFit/>
          </a:bodyPr>
          <a:lstStyle/>
          <a:p>
            <a:r>
              <a:rPr lang="en-US" sz="2800" dirty="0" smtClean="0">
                <a:solidFill>
                  <a:schemeClr val="bg1"/>
                </a:solidFill>
                <a:latin typeface="+mj-lt"/>
              </a:rPr>
              <a:t>In 1933, Leila Wright wife of </a:t>
            </a:r>
            <a:r>
              <a:rPr lang="en-US" sz="2800" dirty="0" err="1" smtClean="0">
                <a:solidFill>
                  <a:schemeClr val="bg1"/>
                </a:solidFill>
                <a:latin typeface="+mj-lt"/>
              </a:rPr>
              <a:t>Danial</a:t>
            </a:r>
            <a:r>
              <a:rPr lang="en-US" sz="2800" dirty="0" smtClean="0">
                <a:solidFill>
                  <a:schemeClr val="bg1"/>
                </a:solidFill>
                <a:latin typeface="+mj-lt"/>
              </a:rPr>
              <a:t> Reitz was elected as the first female Member of Parliament . Today South Africa is ranked among the top fine Five African Countries that have high representation of women in the National Legislature </a:t>
            </a:r>
          </a:p>
          <a:p>
            <a:endParaRPr lang="en-US" sz="2800" dirty="0" smtClean="0">
              <a:solidFill>
                <a:schemeClr val="bg1"/>
              </a:solidFill>
              <a:latin typeface="+mj-lt"/>
            </a:endParaRPr>
          </a:p>
          <a:p>
            <a:r>
              <a:rPr lang="en-US" sz="2800" dirty="0">
                <a:solidFill>
                  <a:schemeClr val="bg1"/>
                </a:solidFill>
                <a:latin typeface="+mj-lt"/>
              </a:rPr>
              <a:t> </a:t>
            </a:r>
            <a:r>
              <a:rPr lang="en-US" sz="2800" dirty="0" smtClean="0">
                <a:solidFill>
                  <a:schemeClr val="bg1"/>
                </a:solidFill>
                <a:latin typeface="+mj-lt"/>
              </a:rPr>
              <a:t> Equal Pay:- According to the South African Revenue Service, South African women earn an average 28% less than men. This Statistic is calculated across the job field, so it includes the total hours worked by each gender showing men simply work harder in the sense of more hours they put in an average. It is illegal in South Africa to Pay either gender more or less for the same work per hour or per annum.</a:t>
            </a:r>
          </a:p>
          <a:p>
            <a:endParaRPr lang="en-US" sz="2800" dirty="0" smtClean="0">
              <a:solidFill>
                <a:schemeClr val="bg1"/>
              </a:solidFill>
              <a:latin typeface="+mj-lt"/>
            </a:endParaRPr>
          </a:p>
          <a:p>
            <a:r>
              <a:rPr lang="en-US" dirty="0" smtClean="0"/>
              <a:t>.</a:t>
            </a:r>
            <a:endParaRPr lang="en-US" dirty="0"/>
          </a:p>
        </p:txBody>
      </p:sp>
    </p:spTree>
    <p:extLst>
      <p:ext uri="{BB962C8B-B14F-4D97-AF65-F5344CB8AC3E}">
        <p14:creationId xmlns:p14="http://schemas.microsoft.com/office/powerpoint/2010/main" val="17140870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4"/>
            <a:ext cx="5477256" cy="941090"/>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a:t>
            </a:r>
            <a:r>
              <a:rPr lang="en-US" dirty="0" smtClean="0"/>
              <a:t>South </a:t>
            </a:r>
            <a:r>
              <a:rPr lang="en-US" dirty="0"/>
              <a:t>Africa</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21</a:t>
            </a:fld>
            <a:endParaRPr lang="en-US"/>
          </a:p>
        </p:txBody>
      </p:sp>
      <p:sp>
        <p:nvSpPr>
          <p:cNvPr id="5" name="TextBox 4"/>
          <p:cNvSpPr txBox="1"/>
          <p:nvPr/>
        </p:nvSpPr>
        <p:spPr>
          <a:xfrm>
            <a:off x="981691" y="941093"/>
            <a:ext cx="11000096" cy="5970865"/>
          </a:xfrm>
          <a:prstGeom prst="rect">
            <a:avLst/>
          </a:prstGeom>
          <a:noFill/>
        </p:spPr>
        <p:txBody>
          <a:bodyPr wrap="square" rtlCol="0">
            <a:spAutoFit/>
          </a:bodyPr>
          <a:lstStyle/>
          <a:p>
            <a:r>
              <a:rPr lang="en-US" sz="2800" u="sng" dirty="0" smtClean="0">
                <a:solidFill>
                  <a:schemeClr val="bg1"/>
                </a:solidFill>
                <a:latin typeface="+mj-lt"/>
              </a:rPr>
              <a:t>Anti-Discrimination Laws:</a:t>
            </a:r>
            <a:r>
              <a:rPr lang="en-US" sz="2800" dirty="0" smtClean="0">
                <a:solidFill>
                  <a:schemeClr val="bg1"/>
                </a:solidFill>
                <a:latin typeface="+mj-lt"/>
              </a:rPr>
              <a:t>- On August 9,1956 some 20,000 women held a </a:t>
            </a:r>
          </a:p>
          <a:p>
            <a:r>
              <a:rPr lang="en-US" sz="2800" dirty="0" smtClean="0">
                <a:solidFill>
                  <a:schemeClr val="bg1"/>
                </a:solidFill>
                <a:latin typeface="+mj-lt"/>
              </a:rPr>
              <a:t>Protest march at the Union Building in Pretoria to Protest against inequality for women. The March may </a:t>
            </a:r>
            <a:r>
              <a:rPr lang="en-US" sz="2800" dirty="0" err="1" smtClean="0">
                <a:solidFill>
                  <a:schemeClr val="bg1"/>
                </a:solidFill>
                <a:latin typeface="+mj-lt"/>
              </a:rPr>
              <a:t>organised</a:t>
            </a:r>
            <a:r>
              <a:rPr lang="en-US" sz="2800" dirty="0" smtClean="0">
                <a:solidFill>
                  <a:schemeClr val="bg1"/>
                </a:solidFill>
                <a:latin typeface="+mj-lt"/>
              </a:rPr>
              <a:t> under the banner of the Federation of South African women(FSAW) .This day later became National Women’s Day in South Africa. After the Country’s First democratic elections in 1994, many discriminatory statues in South Africa were Scrapped and replaced with the Domestic Violence Act of 1998.</a:t>
            </a:r>
          </a:p>
          <a:p>
            <a:endParaRPr lang="en-US" sz="2800" dirty="0" smtClean="0">
              <a:solidFill>
                <a:schemeClr val="bg1"/>
              </a:solidFill>
              <a:latin typeface="+mj-lt"/>
            </a:endParaRPr>
          </a:p>
          <a:p>
            <a:r>
              <a:rPr lang="en-US" sz="2800" dirty="0" smtClean="0">
                <a:solidFill>
                  <a:schemeClr val="bg1"/>
                </a:solidFill>
                <a:latin typeface="+mj-lt"/>
              </a:rPr>
              <a:t>Persecution of Activists :- During the 1950s, activists from the Federation of South African Women(FSAW) were placed on trial for treason, alongside members of the African National Congress(ANC) , the south African Communist Party and other </a:t>
            </a:r>
            <a:r>
              <a:rPr lang="en-US" sz="2800" dirty="0" err="1" smtClean="0">
                <a:solidFill>
                  <a:schemeClr val="bg1"/>
                </a:solidFill>
                <a:latin typeface="+mj-lt"/>
              </a:rPr>
              <a:t>Organisations</a:t>
            </a:r>
            <a:r>
              <a:rPr lang="en-US" sz="2800" dirty="0" smtClean="0">
                <a:solidFill>
                  <a:schemeClr val="bg1"/>
                </a:solidFill>
                <a:latin typeface="+mj-lt"/>
              </a:rPr>
              <a:t>.</a:t>
            </a:r>
          </a:p>
          <a:p>
            <a:endParaRPr lang="en-US" sz="2800" dirty="0" smtClean="0">
              <a:solidFill>
                <a:schemeClr val="bg1"/>
              </a:solidFill>
              <a:latin typeface="+mj-lt"/>
            </a:endParaRPr>
          </a:p>
          <a:p>
            <a:r>
              <a:rPr lang="en-US" dirty="0" smtClean="0"/>
              <a:t>. </a:t>
            </a:r>
            <a:endParaRPr lang="en-US" dirty="0"/>
          </a:p>
        </p:txBody>
      </p:sp>
    </p:spTree>
    <p:extLst>
      <p:ext uri="{BB962C8B-B14F-4D97-AF65-F5344CB8AC3E}">
        <p14:creationId xmlns:p14="http://schemas.microsoft.com/office/powerpoint/2010/main" val="20570136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4"/>
            <a:ext cx="5477256" cy="941090"/>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a:t>
            </a:r>
            <a:r>
              <a:rPr lang="en-US" dirty="0" smtClean="0"/>
              <a:t>South </a:t>
            </a:r>
            <a:r>
              <a:rPr lang="en-US" dirty="0"/>
              <a:t>Africa</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22</a:t>
            </a:fld>
            <a:endParaRPr lang="en-US"/>
          </a:p>
        </p:txBody>
      </p:sp>
      <p:sp>
        <p:nvSpPr>
          <p:cNvPr id="5" name="TextBox 4"/>
          <p:cNvSpPr txBox="1"/>
          <p:nvPr/>
        </p:nvSpPr>
        <p:spPr>
          <a:xfrm>
            <a:off x="981691" y="941093"/>
            <a:ext cx="11000096" cy="5262979"/>
          </a:xfrm>
          <a:prstGeom prst="rect">
            <a:avLst/>
          </a:prstGeom>
          <a:noFill/>
        </p:spPr>
        <p:txBody>
          <a:bodyPr wrap="square" rtlCol="0">
            <a:spAutoFit/>
          </a:bodyPr>
          <a:lstStyle/>
          <a:p>
            <a:r>
              <a:rPr lang="en-US" sz="2800" dirty="0" smtClean="0">
                <a:solidFill>
                  <a:schemeClr val="bg1"/>
                </a:solidFill>
                <a:latin typeface="+mj-lt"/>
              </a:rPr>
              <a:t>According to research on the history of the ‘Federation of South African women, initially the struggle of women in south Africa was seen as an two issues.</a:t>
            </a:r>
          </a:p>
          <a:p>
            <a:r>
              <a:rPr lang="en-US" sz="2800" dirty="0">
                <a:solidFill>
                  <a:schemeClr val="bg1"/>
                </a:solidFill>
                <a:latin typeface="+mj-lt"/>
              </a:rPr>
              <a:t> </a:t>
            </a:r>
            <a:r>
              <a:rPr lang="en-US" sz="2800" dirty="0" smtClean="0">
                <a:solidFill>
                  <a:schemeClr val="bg1"/>
                </a:solidFill>
                <a:latin typeface="+mj-lt"/>
              </a:rPr>
              <a:t>   firstly, the issue of apartheid, which discriminated against non-whites and secondly, the issues of laws and institutions that discriminated against women.</a:t>
            </a:r>
          </a:p>
          <a:p>
            <a:r>
              <a:rPr lang="en-US" sz="2800" dirty="0" smtClean="0">
                <a:solidFill>
                  <a:schemeClr val="bg1"/>
                </a:solidFill>
                <a:latin typeface="+mj-lt"/>
              </a:rPr>
              <a:t>During the time of the </a:t>
            </a:r>
            <a:r>
              <a:rPr lang="en-US" sz="2800" dirty="0" err="1" smtClean="0">
                <a:solidFill>
                  <a:schemeClr val="bg1"/>
                </a:solidFill>
                <a:latin typeface="+mj-lt"/>
              </a:rPr>
              <a:t>Apark</a:t>
            </a:r>
            <a:r>
              <a:rPr lang="en-US" sz="2800" dirty="0" smtClean="0">
                <a:solidFill>
                  <a:schemeClr val="bg1"/>
                </a:solidFill>
                <a:latin typeface="+mj-lt"/>
              </a:rPr>
              <a:t> , women of color experienced significant </a:t>
            </a:r>
            <a:r>
              <a:rPr lang="en-US" sz="2800" dirty="0" err="1" smtClean="0">
                <a:solidFill>
                  <a:schemeClr val="bg1"/>
                </a:solidFill>
                <a:latin typeface="+mj-lt"/>
              </a:rPr>
              <a:t>imunity</a:t>
            </a:r>
            <a:r>
              <a:rPr lang="en-US" sz="2800" dirty="0" smtClean="0">
                <a:solidFill>
                  <a:schemeClr val="bg1"/>
                </a:solidFill>
                <a:latin typeface="+mj-lt"/>
              </a:rPr>
              <a:t> as they were a part of both repressed groups. Women of color suffered from the structural violence tied to discrimination against non-whites in addition to the being subject to the inequality assumed by all women. For Several decades, anti-</a:t>
            </a:r>
            <a:r>
              <a:rPr lang="en-US" sz="2800" dirty="0" err="1" smtClean="0">
                <a:solidFill>
                  <a:schemeClr val="bg1"/>
                </a:solidFill>
                <a:latin typeface="+mj-lt"/>
              </a:rPr>
              <a:t>aparkheid</a:t>
            </a:r>
            <a:r>
              <a:rPr lang="en-US" sz="2800" dirty="0" smtClean="0">
                <a:solidFill>
                  <a:schemeClr val="bg1"/>
                </a:solidFill>
                <a:latin typeface="+mj-lt"/>
              </a:rPr>
              <a:t> courses and protest took precedence over gender equality initiates .</a:t>
            </a:r>
            <a:endParaRPr lang="en-US" sz="2800" dirty="0">
              <a:solidFill>
                <a:schemeClr val="bg1"/>
              </a:solidFill>
              <a:latin typeface="+mj-lt"/>
            </a:endParaRPr>
          </a:p>
        </p:txBody>
      </p:sp>
    </p:spTree>
    <p:extLst>
      <p:ext uri="{BB962C8B-B14F-4D97-AF65-F5344CB8AC3E}">
        <p14:creationId xmlns:p14="http://schemas.microsoft.com/office/powerpoint/2010/main" val="399261485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4"/>
            <a:ext cx="5477256" cy="941090"/>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a:t>
            </a:r>
            <a:r>
              <a:rPr lang="en-US" dirty="0" smtClean="0"/>
              <a:t>South </a:t>
            </a:r>
            <a:r>
              <a:rPr lang="en-US" dirty="0"/>
              <a:t>Africa</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23</a:t>
            </a:fld>
            <a:endParaRPr lang="en-US"/>
          </a:p>
        </p:txBody>
      </p:sp>
      <p:sp>
        <p:nvSpPr>
          <p:cNvPr id="5" name="TextBox 4"/>
          <p:cNvSpPr txBox="1"/>
          <p:nvPr/>
        </p:nvSpPr>
        <p:spPr>
          <a:xfrm>
            <a:off x="791191" y="1487193"/>
            <a:ext cx="11000096" cy="2677656"/>
          </a:xfrm>
          <a:prstGeom prst="rect">
            <a:avLst/>
          </a:prstGeom>
          <a:noFill/>
        </p:spPr>
        <p:txBody>
          <a:bodyPr wrap="square" rtlCol="0">
            <a:spAutoFit/>
          </a:bodyPr>
          <a:lstStyle/>
          <a:p>
            <a:r>
              <a:rPr lang="en-US" sz="2800" dirty="0" smtClean="0">
                <a:solidFill>
                  <a:schemeClr val="bg1"/>
                </a:solidFill>
                <a:latin typeface="+mj-lt"/>
              </a:rPr>
              <a:t>Following the abolition of apartheid in 1991 and a transition to democracy in 1994, more attention may devoted to women’s rights.</a:t>
            </a:r>
          </a:p>
          <a:p>
            <a:r>
              <a:rPr lang="en-US" sz="2800" dirty="0">
                <a:solidFill>
                  <a:schemeClr val="bg1"/>
                </a:solidFill>
                <a:latin typeface="+mj-lt"/>
              </a:rPr>
              <a:t> </a:t>
            </a:r>
            <a:r>
              <a:rPr lang="en-US" sz="2800" dirty="0" smtClean="0">
                <a:solidFill>
                  <a:schemeClr val="bg1"/>
                </a:solidFill>
                <a:latin typeface="+mj-lt"/>
              </a:rPr>
              <a:t>        Some have argued that feminism in South Africa may often associated with whites, middle class. For black South Africans, feminism may often be a highly charged position to take up, it has seen as colonial importation , white and middle class</a:t>
            </a:r>
            <a:endParaRPr lang="en-US" sz="2800" dirty="0">
              <a:solidFill>
                <a:schemeClr val="bg1"/>
              </a:solidFill>
              <a:latin typeface="+mj-lt"/>
            </a:endParaRPr>
          </a:p>
        </p:txBody>
      </p:sp>
    </p:spTree>
    <p:extLst>
      <p:ext uri="{BB962C8B-B14F-4D97-AF65-F5344CB8AC3E}">
        <p14:creationId xmlns:p14="http://schemas.microsoft.com/office/powerpoint/2010/main" val="30921278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p:cNvSpPr>
            <a:spLocks noGrp="1"/>
          </p:cNvSpPr>
          <p:nvPr>
            <p:ph type="body" sz="quarter" idx="11"/>
          </p:nvPr>
        </p:nvSpPr>
        <p:spPr>
          <a:xfrm>
            <a:off x="2336800" y="2259398"/>
            <a:ext cx="7543800" cy="3099310"/>
          </a:xfrm>
        </p:spPr>
        <p:txBody>
          <a:bodyPr/>
          <a:lstStyle/>
          <a:p>
            <a:r>
              <a:rPr lang="en-US" dirty="0" smtClean="0"/>
              <a:t>Major Events</a:t>
            </a:r>
            <a:endParaRPr lang="en-US" dirty="0"/>
          </a:p>
          <a:p>
            <a:pPr lvl="2"/>
            <a:r>
              <a:rPr lang="en-US" dirty="0" smtClean="0">
                <a:solidFill>
                  <a:schemeClr val="tx1"/>
                </a:solidFill>
              </a:rPr>
              <a:t>“Women’s movement in Brazil is mainly dominated by upper middle class women and the movement is more on the lines of bringing a reformation rather than to revolutionize the System.”</a:t>
            </a:r>
            <a:endParaRPr lang="en-US" dirty="0">
              <a:solidFill>
                <a:schemeClr val="tx1"/>
              </a:solidFill>
            </a:endParaRPr>
          </a:p>
          <a:p>
            <a:pPr lvl="2"/>
            <a:endParaRPr lang="en-US" dirty="0"/>
          </a:p>
        </p:txBody>
      </p:sp>
      <p:sp>
        <p:nvSpPr>
          <p:cNvPr id="22" name="Text Placeholder 21"/>
          <p:cNvSpPr>
            <a:spLocks noGrp="1"/>
          </p:cNvSpPr>
          <p:nvPr>
            <p:ph type="body" sz="quarter" idx="19"/>
          </p:nvPr>
        </p:nvSpPr>
        <p:spPr>
          <a:xfrm>
            <a:off x="3059922" y="1511396"/>
            <a:ext cx="6097556" cy="590931"/>
          </a:xfrm>
        </p:spPr>
        <p:txBody>
          <a:bodyPr/>
          <a:lstStyle/>
          <a:p>
            <a:r>
              <a:rPr lang="en-US" dirty="0"/>
              <a:t>Feminism </a:t>
            </a:r>
            <a:r>
              <a:rPr lang="en-US" dirty="0" smtClean="0"/>
              <a:t>In Brazil</a:t>
            </a:r>
            <a:endParaRPr lang="en-US" dirty="0"/>
          </a:p>
        </p:txBody>
      </p:sp>
      <p:sp>
        <p:nvSpPr>
          <p:cNvPr id="40" name="Content Placeholder 39"/>
          <p:cNvSpPr>
            <a:spLocks noGrp="1"/>
          </p:cNvSpPr>
          <p:nvPr>
            <p:ph idx="18"/>
          </p:nvPr>
        </p:nvSpPr>
        <p:spPr>
          <a:xfrm>
            <a:off x="4812030" y="640388"/>
            <a:ext cx="2377440" cy="871008"/>
          </a:xfrm>
        </p:spPr>
        <p:txBody>
          <a:bodyPr/>
          <a:lstStyle/>
          <a:p>
            <a:r>
              <a:rPr lang="en-US" dirty="0" smtClean="0"/>
              <a:t>3</a:t>
            </a:r>
            <a:endParaRPr lang="en-US" dirty="0"/>
          </a:p>
        </p:txBody>
      </p:sp>
      <p:sp>
        <p:nvSpPr>
          <p:cNvPr id="2" name="Slide Number Placeholder 1"/>
          <p:cNvSpPr>
            <a:spLocks noGrp="1"/>
          </p:cNvSpPr>
          <p:nvPr>
            <p:ph type="sldNum" sz="quarter" idx="4"/>
          </p:nvPr>
        </p:nvSpPr>
        <p:spPr/>
        <p:txBody>
          <a:bodyPr/>
          <a:lstStyle/>
          <a:p>
            <a:fld id="{5AE1514C-5E56-4738-A1FF-4B1CFD2A3E36}" type="slidenum">
              <a:rPr lang="en-US" smtClean="0"/>
              <a:pPr/>
              <a:t>24</a:t>
            </a:fld>
            <a:endParaRPr lang="en-US"/>
          </a:p>
        </p:txBody>
      </p:sp>
    </p:spTree>
    <p:extLst>
      <p:ext uri="{BB962C8B-B14F-4D97-AF65-F5344CB8AC3E}">
        <p14:creationId xmlns:p14="http://schemas.microsoft.com/office/powerpoint/2010/main" val="1209291647"/>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3"/>
            <a:ext cx="4083304"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Brazil</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25</a:t>
            </a:fld>
            <a:endParaRPr lang="en-US"/>
          </a:p>
        </p:txBody>
      </p:sp>
      <p:sp>
        <p:nvSpPr>
          <p:cNvPr id="5" name="TextBox 4"/>
          <p:cNvSpPr txBox="1"/>
          <p:nvPr/>
        </p:nvSpPr>
        <p:spPr>
          <a:xfrm>
            <a:off x="6096000" y="825199"/>
            <a:ext cx="6299200" cy="3539430"/>
          </a:xfrm>
          <a:prstGeom prst="rect">
            <a:avLst/>
          </a:prstGeom>
          <a:noFill/>
        </p:spPr>
        <p:txBody>
          <a:bodyPr wrap="square" rtlCol="0">
            <a:spAutoFit/>
          </a:bodyPr>
          <a:lstStyle/>
          <a:p>
            <a:r>
              <a:rPr lang="en-US" sz="2800" dirty="0" smtClean="0">
                <a:solidFill>
                  <a:schemeClr val="bg1"/>
                </a:solidFill>
                <a:latin typeface="+mj-lt"/>
              </a:rPr>
              <a:t>The Societal roles of women in Brazil is modelled on Patriarchal lines influenced by the Culture prevalent in the Iberian peninsula. Brazil traditionally has a cultural and military frontier between Christianity and Islam leading to the development of a strong tradition for military conquest and male dominance.</a:t>
            </a:r>
            <a:r>
              <a:rPr lang="en-US" dirty="0" smtClean="0"/>
              <a:t>.</a:t>
            </a:r>
            <a:endParaRPr lang="en-US" dirty="0"/>
          </a:p>
        </p:txBody>
      </p:sp>
      <p:sp>
        <p:nvSpPr>
          <p:cNvPr id="7" name="TextBox 6"/>
          <p:cNvSpPr txBox="1"/>
          <p:nvPr/>
        </p:nvSpPr>
        <p:spPr>
          <a:xfrm>
            <a:off x="171450" y="4466480"/>
            <a:ext cx="11849100" cy="5693866"/>
          </a:xfrm>
          <a:prstGeom prst="rect">
            <a:avLst/>
          </a:prstGeom>
          <a:noFill/>
        </p:spPr>
        <p:txBody>
          <a:bodyPr wrap="square" rtlCol="0">
            <a:spAutoFit/>
          </a:bodyPr>
          <a:lstStyle/>
          <a:p>
            <a:r>
              <a:rPr lang="en-US" sz="2800" dirty="0" smtClean="0">
                <a:solidFill>
                  <a:schemeClr val="bg1"/>
                </a:solidFill>
                <a:latin typeface="+mj-lt"/>
              </a:rPr>
              <a:t>Being </a:t>
            </a:r>
            <a:r>
              <a:rPr lang="en-US" sz="2800" dirty="0">
                <a:solidFill>
                  <a:schemeClr val="bg1"/>
                </a:solidFill>
                <a:latin typeface="+mj-lt"/>
              </a:rPr>
              <a:t>the largest Roman Catholic nation, religion also plays an important role in determining the status of women in Brazil Centuries of Women’s movements had proved to be successful in bringing equality in the society but the rural areas of North-eastern Brazil still face considerable amount of gender Inequality.</a:t>
            </a:r>
          </a:p>
          <a:p>
            <a:endParaRPr lang="en-US" sz="2800" dirty="0" smtClean="0">
              <a:solidFill>
                <a:schemeClr val="bg1"/>
              </a:solidFill>
              <a:latin typeface="+mj-lt"/>
            </a:endParaRPr>
          </a:p>
          <a:p>
            <a:endParaRPr lang="en-US" sz="2800" dirty="0">
              <a:solidFill>
                <a:schemeClr val="bg1"/>
              </a:solidFill>
              <a:latin typeface="+mj-lt"/>
            </a:endParaRPr>
          </a:p>
          <a:p>
            <a:endParaRPr lang="en-US" sz="2800" dirty="0" smtClean="0">
              <a:solidFill>
                <a:schemeClr val="bg1"/>
              </a:solidFill>
              <a:latin typeface="+mj-lt"/>
            </a:endParaRPr>
          </a:p>
          <a:p>
            <a:endParaRPr lang="en-US" sz="2800" dirty="0">
              <a:solidFill>
                <a:schemeClr val="bg1"/>
              </a:solidFill>
              <a:latin typeface="+mj-lt"/>
            </a:endParaRPr>
          </a:p>
          <a:p>
            <a:endParaRPr lang="en-US" sz="2800" dirty="0" smtClean="0">
              <a:solidFill>
                <a:schemeClr val="bg1"/>
              </a:solidFill>
              <a:latin typeface="+mj-lt"/>
            </a:endParaRPr>
          </a:p>
          <a:p>
            <a:r>
              <a:rPr lang="en-US" sz="2800" dirty="0" smtClean="0">
                <a:solidFill>
                  <a:schemeClr val="bg1"/>
                </a:solidFill>
                <a:latin typeface="+mj-lt"/>
              </a:rPr>
              <a:t>Women’s movement in Brazil is mainly dominated by upper middle class women and the movement is more on the lines of bringing a reformation rather than to revolutionize the System.</a:t>
            </a:r>
            <a:endParaRPr lang="en-US" sz="2800" dirty="0">
              <a:solidFill>
                <a:schemeClr val="bg1"/>
              </a:solidFill>
              <a:latin typeface="+mj-lt"/>
            </a:endParaRPr>
          </a:p>
        </p:txBody>
      </p:sp>
      <p:pic>
        <p:nvPicPr>
          <p:cNvPr id="2" name="Picture 1"/>
          <p:cNvPicPr>
            <a:picLocks noChangeAspect="1"/>
          </p:cNvPicPr>
          <p:nvPr/>
        </p:nvPicPr>
        <p:blipFill>
          <a:blip r:embed="rId3"/>
          <a:stretch>
            <a:fillRect/>
          </a:stretch>
        </p:blipFill>
        <p:spPr>
          <a:xfrm>
            <a:off x="555244" y="927050"/>
            <a:ext cx="5540756" cy="3089876"/>
          </a:xfrm>
          <a:prstGeom prst="rect">
            <a:avLst/>
          </a:prstGeom>
        </p:spPr>
      </p:pic>
    </p:spTree>
    <p:extLst>
      <p:ext uri="{BB962C8B-B14F-4D97-AF65-F5344CB8AC3E}">
        <p14:creationId xmlns:p14="http://schemas.microsoft.com/office/powerpoint/2010/main" val="28647025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4707920" y="164663"/>
            <a:ext cx="3056459" cy="5847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lvl="0"/>
            <a:r>
              <a:rPr lang="en-US" sz="3200" b="1" dirty="0" smtClean="0">
                <a:solidFill>
                  <a:schemeClr val="tx1"/>
                </a:solidFill>
              </a:rPr>
              <a:t>Right </a:t>
            </a:r>
            <a:r>
              <a:rPr lang="en-US" sz="3200" b="1" dirty="0">
                <a:solidFill>
                  <a:schemeClr val="tx1"/>
                </a:solidFill>
              </a:rPr>
              <a:t>to Vote </a:t>
            </a:r>
            <a:r>
              <a:rPr lang="en-US" sz="3200" b="1" dirty="0" smtClean="0">
                <a:ln w="12700">
                  <a:solidFill>
                    <a:srgbClr val="75D1FF"/>
                  </a:solidFill>
                  <a:prstDash val="solid"/>
                </a:ln>
                <a:solidFill>
                  <a:schemeClr val="tx1"/>
                </a:solidFill>
                <a:effectLst>
                  <a:outerShdw dist="38100" dir="2640000" algn="bl" rotWithShape="0">
                    <a:srgbClr val="75D1FF"/>
                  </a:outerShdw>
                </a:effectLst>
                <a:latin typeface="Segoe UI Light"/>
              </a:rPr>
              <a:t> </a:t>
            </a:r>
            <a:endParaRPr lang="en-US" sz="3200" b="1" dirty="0">
              <a:ln w="12700">
                <a:solidFill>
                  <a:srgbClr val="75D1FF"/>
                </a:solidFill>
                <a:prstDash val="solid"/>
              </a:ln>
              <a:solidFill>
                <a:schemeClr val="tx1"/>
              </a:solidFill>
              <a:effectLst>
                <a:outerShdw dist="38100" dir="2640000" algn="bl" rotWithShape="0">
                  <a:srgbClr val="75D1FF"/>
                </a:outerShdw>
              </a:effectLst>
              <a:latin typeface="Segoe UI Light"/>
            </a:endParaRPr>
          </a:p>
        </p:txBody>
      </p:sp>
      <p:sp>
        <p:nvSpPr>
          <p:cNvPr id="32" name="Title 31"/>
          <p:cNvSpPr>
            <a:spLocks noGrp="1"/>
          </p:cNvSpPr>
          <p:nvPr>
            <p:ph type="title"/>
          </p:nvPr>
        </p:nvSpPr>
        <p:spPr>
          <a:xfrm>
            <a:off x="555244" y="3"/>
            <a:ext cx="4083304"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Brazil</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26</a:t>
            </a:fld>
            <a:endParaRPr lang="en-US"/>
          </a:p>
        </p:txBody>
      </p:sp>
      <p:sp>
        <p:nvSpPr>
          <p:cNvPr id="5" name="TextBox 4"/>
          <p:cNvSpPr txBox="1"/>
          <p:nvPr/>
        </p:nvSpPr>
        <p:spPr>
          <a:xfrm>
            <a:off x="467292" y="652737"/>
            <a:ext cx="11596048" cy="6494085"/>
          </a:xfrm>
          <a:prstGeom prst="rect">
            <a:avLst/>
          </a:prstGeom>
          <a:noFill/>
        </p:spPr>
        <p:txBody>
          <a:bodyPr wrap="square" rtlCol="0">
            <a:spAutoFit/>
          </a:bodyPr>
          <a:lstStyle/>
          <a:p>
            <a:r>
              <a:rPr lang="en-US" sz="3200" dirty="0" smtClean="0">
                <a:solidFill>
                  <a:schemeClr val="bg1"/>
                </a:solidFill>
                <a:latin typeface="+mj-lt"/>
              </a:rPr>
              <a:t>                                      </a:t>
            </a:r>
          </a:p>
          <a:p>
            <a:r>
              <a:rPr lang="en-US" sz="3200" dirty="0" smtClean="0">
                <a:solidFill>
                  <a:schemeClr val="bg1"/>
                </a:solidFill>
                <a:latin typeface="+mj-lt"/>
              </a:rPr>
              <a:t>[*] In Brazil, women were give the right to vote in 1932. But for attaining this they had struggled since mid-19</a:t>
            </a:r>
            <a:r>
              <a:rPr lang="en-US" sz="3200" baseline="30000" dirty="0" smtClean="0">
                <a:solidFill>
                  <a:schemeClr val="bg1"/>
                </a:solidFill>
                <a:latin typeface="+mj-lt"/>
              </a:rPr>
              <a:t>th</a:t>
            </a:r>
            <a:r>
              <a:rPr lang="en-US" sz="3200" dirty="0" smtClean="0">
                <a:solidFill>
                  <a:schemeClr val="bg1"/>
                </a:solidFill>
                <a:latin typeface="+mj-lt"/>
              </a:rPr>
              <a:t> century.</a:t>
            </a:r>
            <a:endParaRPr lang="en-US" sz="3200" dirty="0">
              <a:solidFill>
                <a:schemeClr val="bg1"/>
              </a:solidFill>
              <a:latin typeface="+mj-lt"/>
            </a:endParaRPr>
          </a:p>
          <a:p>
            <a:r>
              <a:rPr lang="en-US" sz="3200" dirty="0" smtClean="0">
                <a:solidFill>
                  <a:schemeClr val="bg1"/>
                </a:solidFill>
                <a:latin typeface="+mj-lt"/>
              </a:rPr>
              <a:t>[*] In Attaining this right, the role of Berta Lutz who was the feminist, biologist and lawyer definitely required especial attention. Her own organization, Brazilian Federation for the Advancement of Women, became the leading suffrage organization of Brazil.</a:t>
            </a:r>
          </a:p>
          <a:p>
            <a:endParaRPr lang="en-US" sz="3200" dirty="0">
              <a:solidFill>
                <a:schemeClr val="bg1"/>
              </a:solidFill>
              <a:latin typeface="+mj-lt"/>
            </a:endParaRPr>
          </a:p>
          <a:p>
            <a:r>
              <a:rPr lang="en-US" sz="3200" dirty="0">
                <a:solidFill>
                  <a:srgbClr val="FFFFFF"/>
                </a:solidFill>
                <a:latin typeface="Segoe UI Light"/>
              </a:rPr>
              <a:t>In the sphere of politics women were given the right to vote in the year 1932.But for attaining this privilege feminist movement since mid-19</a:t>
            </a:r>
            <a:r>
              <a:rPr lang="en-US" sz="3200" baseline="30000" dirty="0">
                <a:solidFill>
                  <a:srgbClr val="FFFFFF"/>
                </a:solidFill>
                <a:latin typeface="Segoe UI Light"/>
              </a:rPr>
              <a:t>th</a:t>
            </a:r>
            <a:r>
              <a:rPr lang="en-US" sz="3200" dirty="0">
                <a:solidFill>
                  <a:srgbClr val="FFFFFF"/>
                </a:solidFill>
                <a:latin typeface="Segoe UI Light"/>
              </a:rPr>
              <a:t> century and women did petition for suffrage so that they cold be included in the 1891 Republican Constitution. </a:t>
            </a:r>
            <a:endParaRPr lang="en-US" sz="3200" dirty="0"/>
          </a:p>
          <a:p>
            <a:endParaRPr lang="en-US" sz="3200" dirty="0" smtClean="0">
              <a:solidFill>
                <a:schemeClr val="bg1"/>
              </a:solidFill>
              <a:latin typeface="+mj-lt"/>
            </a:endParaRPr>
          </a:p>
        </p:txBody>
      </p:sp>
    </p:spTree>
    <p:extLst>
      <p:ext uri="{BB962C8B-B14F-4D97-AF65-F5344CB8AC3E}">
        <p14:creationId xmlns:p14="http://schemas.microsoft.com/office/powerpoint/2010/main" val="35826061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2" grpId="0" animBg="1"/>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66" name="Slide Number Placeholder 65"/>
          <p:cNvSpPr>
            <a:spLocks noGrp="1"/>
          </p:cNvSpPr>
          <p:nvPr>
            <p:ph type="sldNum" sz="quarter" idx="4"/>
          </p:nvPr>
        </p:nvSpPr>
        <p:spPr/>
        <p:txBody>
          <a:bodyPr/>
          <a:lstStyle/>
          <a:p>
            <a:fld id="{4997E989-D798-4C62-8E93-3D2D613C2488}" type="slidenum">
              <a:rPr lang="en-US" smtClean="0"/>
              <a:pPr/>
              <a:t>27</a:t>
            </a:fld>
            <a:endParaRPr lang="en-US"/>
          </a:p>
        </p:txBody>
      </p:sp>
      <p:sp>
        <p:nvSpPr>
          <p:cNvPr id="7" name="TextBox 6"/>
          <p:cNvSpPr txBox="1"/>
          <p:nvPr/>
        </p:nvSpPr>
        <p:spPr>
          <a:xfrm>
            <a:off x="4694346" y="164663"/>
            <a:ext cx="2616200" cy="5847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3200" dirty="0">
                <a:solidFill>
                  <a:schemeClr val="tx1"/>
                </a:solidFill>
              </a:rPr>
              <a:t>Bertha Lutz</a:t>
            </a:r>
            <a:endParaRPr lang="en-US" dirty="0">
              <a:solidFill>
                <a:schemeClr val="tx1"/>
              </a:solidFill>
            </a:endParaRPr>
          </a:p>
        </p:txBody>
      </p:sp>
      <p:sp>
        <p:nvSpPr>
          <p:cNvPr id="32" name="Title 31"/>
          <p:cNvSpPr>
            <a:spLocks noGrp="1"/>
          </p:cNvSpPr>
          <p:nvPr>
            <p:ph type="title"/>
          </p:nvPr>
        </p:nvSpPr>
        <p:spPr>
          <a:xfrm>
            <a:off x="555244" y="3"/>
            <a:ext cx="4083304"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Brazil</a:t>
            </a:r>
            <a:endParaRPr lang="en-US" b="1" dirty="0">
              <a:gradFill>
                <a:gsLst>
                  <a:gs pos="15000">
                    <a:schemeClr val="bg1"/>
                  </a:gs>
                  <a:gs pos="47000">
                    <a:schemeClr val="bg1"/>
                  </a:gs>
                </a:gsLst>
                <a:lin ang="5400000" scaled="1"/>
              </a:gradFill>
            </a:endParaRPr>
          </a:p>
        </p:txBody>
      </p:sp>
      <p:sp>
        <p:nvSpPr>
          <p:cNvPr id="5" name="TextBox 4"/>
          <p:cNvSpPr txBox="1"/>
          <p:nvPr/>
        </p:nvSpPr>
        <p:spPr>
          <a:xfrm>
            <a:off x="1" y="856357"/>
            <a:ext cx="7901884" cy="5016758"/>
          </a:xfrm>
          <a:prstGeom prst="rect">
            <a:avLst/>
          </a:prstGeom>
          <a:noFill/>
        </p:spPr>
        <p:txBody>
          <a:bodyPr wrap="square" rtlCol="0">
            <a:spAutoFit/>
          </a:bodyPr>
          <a:lstStyle/>
          <a:p>
            <a:r>
              <a:rPr lang="en-US" sz="3200" dirty="0" smtClean="0">
                <a:solidFill>
                  <a:schemeClr val="bg1"/>
                </a:solidFill>
              </a:rPr>
              <a:t>Bertha </a:t>
            </a:r>
            <a:r>
              <a:rPr lang="en-US" sz="3200" dirty="0">
                <a:solidFill>
                  <a:schemeClr val="bg1"/>
                </a:solidFill>
              </a:rPr>
              <a:t>Lutz </a:t>
            </a:r>
            <a:r>
              <a:rPr lang="en-US" sz="3200" dirty="0" smtClean="0">
                <a:solidFill>
                  <a:schemeClr val="bg1"/>
                </a:solidFill>
                <a:latin typeface="+mj-lt"/>
              </a:rPr>
              <a:t>who was a feminist, biologist and lawyer had played  a great role in providing voting rights to women in Brazil . Publishing articles in leading newspapers she called upon women to prove their worthiness. To men through their achievements. Her own organization, the Brazilian Federation for the Advancement of women became the leading suffrage organization of Brazil.</a:t>
            </a:r>
            <a:endParaRPr lang="en-US" sz="32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7683" y="611648"/>
            <a:ext cx="3972615" cy="3071351"/>
          </a:xfrm>
          <a:prstGeom prst="rect">
            <a:avLst/>
          </a:prstGeom>
        </p:spPr>
      </p:pic>
      <p:sp>
        <p:nvSpPr>
          <p:cNvPr id="6" name="TextBox 5"/>
          <p:cNvSpPr txBox="1"/>
          <p:nvPr/>
        </p:nvSpPr>
        <p:spPr>
          <a:xfrm>
            <a:off x="8978900" y="3682999"/>
            <a:ext cx="2145524" cy="584775"/>
          </a:xfrm>
          <a:prstGeom prst="rect">
            <a:avLst/>
          </a:prstGeom>
          <a:noFill/>
        </p:spPr>
        <p:txBody>
          <a:bodyPr wrap="none" rtlCol="0">
            <a:spAutoFit/>
          </a:bodyPr>
          <a:lstStyle/>
          <a:p>
            <a:r>
              <a:rPr lang="en-US" sz="3200" dirty="0">
                <a:solidFill>
                  <a:srgbClr val="FFFFFF"/>
                </a:solidFill>
                <a:latin typeface="Segoe UI Light"/>
              </a:rPr>
              <a:t>Bertha Lutz</a:t>
            </a:r>
            <a:endParaRPr lang="en-US" dirty="0"/>
          </a:p>
        </p:txBody>
      </p:sp>
    </p:spTree>
    <p:extLst>
      <p:ext uri="{BB962C8B-B14F-4D97-AF65-F5344CB8AC3E}">
        <p14:creationId xmlns:p14="http://schemas.microsoft.com/office/powerpoint/2010/main" val="38003347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1+#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2" grpId="0" animBg="1"/>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3"/>
            <a:ext cx="4083304"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Brazil</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28</a:t>
            </a:fld>
            <a:endParaRPr lang="en-US"/>
          </a:p>
        </p:txBody>
      </p:sp>
      <p:sp>
        <p:nvSpPr>
          <p:cNvPr id="5" name="TextBox 4"/>
          <p:cNvSpPr txBox="1"/>
          <p:nvPr/>
        </p:nvSpPr>
        <p:spPr>
          <a:xfrm>
            <a:off x="172278" y="1295251"/>
            <a:ext cx="11873948" cy="4524315"/>
          </a:xfrm>
          <a:prstGeom prst="rect">
            <a:avLst/>
          </a:prstGeom>
          <a:noFill/>
        </p:spPr>
        <p:txBody>
          <a:bodyPr wrap="square" rtlCol="0">
            <a:spAutoFit/>
          </a:bodyPr>
          <a:lstStyle/>
          <a:p>
            <a:r>
              <a:rPr lang="en-US" sz="3200" dirty="0" smtClean="0">
                <a:solidFill>
                  <a:schemeClr val="bg1"/>
                </a:solidFill>
                <a:latin typeface="+mj-lt"/>
              </a:rPr>
              <a:t>                                      </a:t>
            </a:r>
            <a:endParaRPr lang="en-US" sz="32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j-lt"/>
            </a:endParaRPr>
          </a:p>
          <a:p>
            <a:r>
              <a:rPr lang="en-US" sz="3200" dirty="0" smtClean="0">
                <a:solidFill>
                  <a:schemeClr val="bg1"/>
                </a:solidFill>
                <a:latin typeface="+mj-lt"/>
              </a:rPr>
              <a:t>[*] Economy of Brazil is mainly dependent on export of agricultural products.</a:t>
            </a:r>
          </a:p>
          <a:p>
            <a:r>
              <a:rPr lang="en-US" sz="3200" dirty="0" smtClean="0">
                <a:solidFill>
                  <a:schemeClr val="bg1"/>
                </a:solidFill>
              </a:rPr>
              <a:t>[*] </a:t>
            </a:r>
            <a:r>
              <a:rPr lang="en-US" sz="3200" dirty="0" smtClean="0">
                <a:solidFill>
                  <a:schemeClr val="bg1"/>
                </a:solidFill>
                <a:latin typeface="+mj-lt"/>
              </a:rPr>
              <a:t>Studies have shown that there is a purposeful division of </a:t>
            </a:r>
            <a:r>
              <a:rPr lang="en-US" sz="3200" dirty="0" err="1" smtClean="0">
                <a:solidFill>
                  <a:schemeClr val="bg1"/>
                </a:solidFill>
                <a:latin typeface="+mj-lt"/>
              </a:rPr>
              <a:t>labour</a:t>
            </a:r>
            <a:r>
              <a:rPr lang="en-US" sz="3200" dirty="0" smtClean="0">
                <a:solidFill>
                  <a:schemeClr val="bg1"/>
                </a:solidFill>
                <a:latin typeface="+mj-lt"/>
              </a:rPr>
              <a:t> and low wages for females in the forms of north-eastern Brazil.</a:t>
            </a:r>
          </a:p>
          <a:p>
            <a:r>
              <a:rPr lang="en-US" sz="3200" dirty="0" smtClean="0">
                <a:solidFill>
                  <a:schemeClr val="bg1"/>
                </a:solidFill>
                <a:latin typeface="+mj-lt"/>
              </a:rPr>
              <a:t>.</a:t>
            </a:r>
          </a:p>
          <a:p>
            <a:r>
              <a:rPr lang="en-US" sz="3200" dirty="0">
                <a:solidFill>
                  <a:schemeClr val="bg1"/>
                </a:solidFill>
                <a:latin typeface="+mj-lt"/>
              </a:rPr>
              <a:t> </a:t>
            </a:r>
            <a:r>
              <a:rPr lang="en-US" sz="3200" dirty="0" smtClean="0">
                <a:solidFill>
                  <a:schemeClr val="bg1"/>
                </a:solidFill>
                <a:latin typeface="+mj-lt"/>
              </a:rPr>
              <a:t>       </a:t>
            </a:r>
            <a:endParaRPr lang="en-US" sz="3200" dirty="0">
              <a:solidFill>
                <a:schemeClr val="bg1"/>
              </a:solidFill>
              <a:latin typeface="+mj-lt"/>
            </a:endParaRPr>
          </a:p>
          <a:p>
            <a:endParaRPr lang="en-US" sz="3200" dirty="0" smtClean="0">
              <a:solidFill>
                <a:schemeClr val="bg1"/>
              </a:solidFill>
              <a:latin typeface="+mj-lt"/>
            </a:endParaRPr>
          </a:p>
          <a:p>
            <a:endParaRPr lang="en-US" sz="3200" dirty="0" smtClean="0">
              <a:solidFill>
                <a:schemeClr val="bg1"/>
              </a:solidFill>
              <a:latin typeface="+mj-lt"/>
            </a:endParaRPr>
          </a:p>
        </p:txBody>
      </p:sp>
      <p:sp>
        <p:nvSpPr>
          <p:cNvPr id="2" name="TextBox 1"/>
          <p:cNvSpPr txBox="1"/>
          <p:nvPr/>
        </p:nvSpPr>
        <p:spPr>
          <a:xfrm>
            <a:off x="555244" y="1099020"/>
            <a:ext cx="3349187" cy="584775"/>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pPr lvl="0"/>
            <a:r>
              <a:rPr lang="en-US" sz="3200" dirty="0">
                <a:solidFill>
                  <a:srgbClr val="FFFFFF"/>
                </a:solidFill>
                <a:latin typeface="Segoe UI Light"/>
              </a:rPr>
              <a:t>Economy of </a:t>
            </a:r>
            <a:r>
              <a:rPr lang="en-US" sz="3200" dirty="0" smtClean="0">
                <a:solidFill>
                  <a:srgbClr val="FFFFFF"/>
                </a:solidFill>
                <a:latin typeface="Segoe UI Light"/>
              </a:rPr>
              <a:t>Brazil</a:t>
            </a:r>
            <a:endParaRPr lang="en-US" sz="3200" dirty="0">
              <a:solidFill>
                <a:srgbClr val="FFFFFF"/>
              </a:solidFill>
              <a:latin typeface="Segoe UI Light"/>
            </a:endParaRPr>
          </a:p>
        </p:txBody>
      </p:sp>
      <p:sp>
        <p:nvSpPr>
          <p:cNvPr id="7" name="TextBox 6"/>
          <p:cNvSpPr txBox="1"/>
          <p:nvPr/>
        </p:nvSpPr>
        <p:spPr>
          <a:xfrm>
            <a:off x="4845691" y="164663"/>
            <a:ext cx="5057725" cy="5847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lvl="0"/>
            <a:r>
              <a:rPr lang="en-US" sz="3200" b="1" dirty="0">
                <a:solidFill>
                  <a:schemeClr val="tx1"/>
                </a:solidFill>
              </a:rPr>
              <a:t>Economy </a:t>
            </a:r>
            <a:r>
              <a:rPr lang="en-US" sz="3200" b="1" dirty="0" smtClean="0">
                <a:solidFill>
                  <a:schemeClr val="tx1"/>
                </a:solidFill>
              </a:rPr>
              <a:t>Subordination</a:t>
            </a:r>
            <a:endParaRPr lang="en-US" sz="3200" b="1" dirty="0">
              <a:solidFill>
                <a:schemeClr val="tx1"/>
              </a:solidFill>
            </a:endParaRPr>
          </a:p>
        </p:txBody>
      </p:sp>
    </p:spTree>
    <p:extLst>
      <p:ext uri="{BB962C8B-B14F-4D97-AF65-F5344CB8AC3E}">
        <p14:creationId xmlns:p14="http://schemas.microsoft.com/office/powerpoint/2010/main" val="343639036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3"/>
            <a:ext cx="4083304"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Brazil</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29</a:t>
            </a:fld>
            <a:endParaRPr lang="en-US"/>
          </a:p>
        </p:txBody>
      </p:sp>
      <p:sp>
        <p:nvSpPr>
          <p:cNvPr id="5" name="TextBox 4"/>
          <p:cNvSpPr txBox="1"/>
          <p:nvPr/>
        </p:nvSpPr>
        <p:spPr>
          <a:xfrm>
            <a:off x="172278" y="1295251"/>
            <a:ext cx="11873948" cy="4524315"/>
          </a:xfrm>
          <a:prstGeom prst="rect">
            <a:avLst/>
          </a:prstGeom>
          <a:noFill/>
        </p:spPr>
        <p:txBody>
          <a:bodyPr wrap="square" rtlCol="0">
            <a:spAutoFit/>
          </a:bodyPr>
          <a:lstStyle/>
          <a:p>
            <a:r>
              <a:rPr lang="en-US" sz="3200" dirty="0" smtClean="0">
                <a:solidFill>
                  <a:schemeClr val="bg1"/>
                </a:solidFill>
                <a:latin typeface="+mj-lt"/>
              </a:rPr>
              <a:t>                                      </a:t>
            </a:r>
            <a:endParaRPr lang="en-US" sz="32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j-lt"/>
            </a:endParaRPr>
          </a:p>
          <a:p>
            <a:r>
              <a:rPr lang="en-US" sz="3200" dirty="0" smtClean="0">
                <a:solidFill>
                  <a:schemeClr val="bg1"/>
                </a:solidFill>
              </a:rPr>
              <a:t>[*] </a:t>
            </a:r>
            <a:r>
              <a:rPr lang="en-US" sz="3200" dirty="0">
                <a:solidFill>
                  <a:schemeClr val="bg1"/>
                </a:solidFill>
                <a:latin typeface="+mj-lt"/>
              </a:rPr>
              <a:t>This is in contrast of the constitutional provision of equal pay  for </a:t>
            </a:r>
            <a:r>
              <a:rPr lang="en-US" sz="3200" dirty="0" smtClean="0">
                <a:solidFill>
                  <a:schemeClr val="bg1"/>
                </a:solidFill>
                <a:latin typeface="+mj-lt"/>
              </a:rPr>
              <a:t>  men </a:t>
            </a:r>
            <a:r>
              <a:rPr lang="en-US" sz="3200" dirty="0">
                <a:solidFill>
                  <a:schemeClr val="bg1"/>
                </a:solidFill>
                <a:latin typeface="+mj-lt"/>
              </a:rPr>
              <a:t>and women.</a:t>
            </a:r>
          </a:p>
          <a:p>
            <a:r>
              <a:rPr lang="en-US" sz="3200" dirty="0">
                <a:solidFill>
                  <a:schemeClr val="bg1"/>
                </a:solidFill>
                <a:latin typeface="+mj-lt"/>
              </a:rPr>
              <a:t>[*] The law grants 120 days of paid maternity leave to women but the employers adopt many tactics in order to avail inconvenience due to the shortage of </a:t>
            </a:r>
            <a:r>
              <a:rPr lang="en-US" sz="3200" dirty="0" err="1" smtClean="0">
                <a:solidFill>
                  <a:schemeClr val="bg1"/>
                </a:solidFill>
                <a:latin typeface="+mj-lt"/>
              </a:rPr>
              <a:t>labour</a:t>
            </a:r>
            <a:r>
              <a:rPr lang="en-US" sz="3200" dirty="0" smtClean="0">
                <a:solidFill>
                  <a:schemeClr val="bg1"/>
                </a:solidFill>
                <a:latin typeface="+mj-lt"/>
              </a:rPr>
              <a:t>.</a:t>
            </a:r>
          </a:p>
          <a:p>
            <a:r>
              <a:rPr lang="en-US" sz="3200" dirty="0" smtClean="0">
                <a:solidFill>
                  <a:schemeClr val="bg1"/>
                </a:solidFill>
                <a:latin typeface="+mj-lt"/>
              </a:rPr>
              <a:t>[*] Many employers demand sterilization certificates from female job   applicants or they avoid hiring women of child bearing age. </a:t>
            </a:r>
          </a:p>
          <a:p>
            <a:endParaRPr lang="en-US" sz="3200" dirty="0" smtClean="0">
              <a:solidFill>
                <a:schemeClr val="bg1"/>
              </a:solidFill>
              <a:latin typeface="+mj-lt"/>
            </a:endParaRPr>
          </a:p>
        </p:txBody>
      </p:sp>
      <p:sp>
        <p:nvSpPr>
          <p:cNvPr id="2" name="TextBox 1"/>
          <p:cNvSpPr txBox="1"/>
          <p:nvPr/>
        </p:nvSpPr>
        <p:spPr>
          <a:xfrm>
            <a:off x="555244" y="1099020"/>
            <a:ext cx="2805961" cy="584775"/>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pPr lvl="0"/>
            <a:r>
              <a:rPr lang="en-US" sz="3200" dirty="0">
                <a:solidFill>
                  <a:srgbClr val="FFFFFF"/>
                </a:solidFill>
                <a:latin typeface="Segoe UI Light"/>
              </a:rPr>
              <a:t>Maternity leave</a:t>
            </a:r>
          </a:p>
        </p:txBody>
      </p:sp>
    </p:spTree>
    <p:extLst>
      <p:ext uri="{BB962C8B-B14F-4D97-AF65-F5344CB8AC3E}">
        <p14:creationId xmlns:p14="http://schemas.microsoft.com/office/powerpoint/2010/main" val="6057624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a:xfrm>
            <a:off x="818147" y="843294"/>
            <a:ext cx="10850448" cy="2068259"/>
          </a:xfrm>
        </p:spPr>
        <p:txBody>
          <a:bodyPr/>
          <a:lstStyle/>
          <a:p>
            <a:r>
              <a:rPr lang="en-US" sz="3200" dirty="0"/>
              <a:t>We would like to express my gratitude </a:t>
            </a:r>
            <a:r>
              <a:rPr lang="en-US" sz="3200" dirty="0" smtClean="0"/>
              <a:t>to our Professor Sir Dr. </a:t>
            </a:r>
            <a:r>
              <a:rPr lang="en-US" sz="3200" dirty="0" err="1" smtClean="0"/>
              <a:t>Ashutosh</a:t>
            </a:r>
            <a:r>
              <a:rPr lang="en-US" sz="3200" dirty="0" smtClean="0"/>
              <a:t> Pandey, </a:t>
            </a:r>
            <a:r>
              <a:rPr lang="en-US" sz="3200" dirty="0"/>
              <a:t>who gave us </a:t>
            </a:r>
            <a:r>
              <a:rPr lang="en-US" sz="3200" dirty="0" smtClean="0"/>
              <a:t>the opportunity to this wonderful project on </a:t>
            </a:r>
          </a:p>
          <a:p>
            <a:pPr>
              <a:lnSpc>
                <a:spcPct val="100000"/>
              </a:lnSpc>
            </a:pPr>
            <a:r>
              <a:rPr lang="en-US" sz="3200" dirty="0" smtClean="0"/>
              <a:t>                  “</a:t>
            </a:r>
            <a:r>
              <a:rPr lang="en-US" sz="3200" b="1" dirty="0" smtClean="0"/>
              <a:t>Feminist Movement in South</a:t>
            </a:r>
            <a:r>
              <a:rPr lang="en-US" sz="3200" dirty="0" smtClean="0"/>
              <a:t>”</a:t>
            </a:r>
            <a:endParaRPr lang="en-US" sz="3200" dirty="0"/>
          </a:p>
        </p:txBody>
      </p:sp>
      <p:sp>
        <p:nvSpPr>
          <p:cNvPr id="15" name="Text Placeholder 14"/>
          <p:cNvSpPr>
            <a:spLocks noGrp="1"/>
          </p:cNvSpPr>
          <p:nvPr>
            <p:ph type="body" sz="quarter" idx="11"/>
          </p:nvPr>
        </p:nvSpPr>
        <p:spPr>
          <a:xfrm>
            <a:off x="555244" y="2934397"/>
            <a:ext cx="11213431" cy="3378361"/>
          </a:xfrm>
        </p:spPr>
        <p:txBody>
          <a:bodyPr/>
          <a:lstStyle/>
          <a:p>
            <a:r>
              <a:rPr lang="en-US" sz="3200" b="0" dirty="0" smtClean="0">
                <a:latin typeface="+mj-lt"/>
              </a:rPr>
              <a:t>While preparing the projects we got lots of information and knew about many new and interesting thing which did not only help in just making the assignment but compelled us to think, analyze and improve the condition of women</a:t>
            </a:r>
          </a:p>
          <a:p>
            <a:r>
              <a:rPr lang="en-US" sz="3600" b="0" dirty="0">
                <a:latin typeface="+mj-lt"/>
              </a:rPr>
              <a:t> </a:t>
            </a:r>
            <a:r>
              <a:rPr lang="en-US" sz="3600" b="0" dirty="0" smtClean="0">
                <a:latin typeface="+mj-lt"/>
              </a:rPr>
              <a:t>   </a:t>
            </a:r>
            <a:r>
              <a:rPr lang="en-US" sz="3200" b="0" dirty="0" smtClean="0">
                <a:latin typeface="+mj-lt"/>
              </a:rPr>
              <a:t>We also like to thank our friends and library staffs who provide us various materials and helped in finalizing the project within a limited time frame. </a:t>
            </a:r>
            <a:endParaRPr lang="en-US" sz="3200" b="0" dirty="0">
              <a:latin typeface="+mj-lt"/>
            </a:endParaRPr>
          </a:p>
        </p:txBody>
      </p:sp>
      <p:sp>
        <p:nvSpPr>
          <p:cNvPr id="32" name="Title 31"/>
          <p:cNvSpPr>
            <a:spLocks noGrp="1"/>
          </p:cNvSpPr>
          <p:nvPr>
            <p:ph type="title"/>
          </p:nvPr>
        </p:nvSpPr>
        <p:spPr>
          <a:xfrm>
            <a:off x="555244" y="5"/>
            <a:ext cx="4083304" cy="858697"/>
          </a:xfrm>
        </p:spPr>
        <p:style>
          <a:lnRef idx="0">
            <a:schemeClr val="accent5"/>
          </a:lnRef>
          <a:fillRef idx="3">
            <a:schemeClr val="accent5"/>
          </a:fillRef>
          <a:effectRef idx="3">
            <a:schemeClr val="accent5"/>
          </a:effectRef>
          <a:fontRef idx="minor">
            <a:schemeClr val="lt1"/>
          </a:fontRef>
        </p:style>
        <p:txBody>
          <a:bodyPr/>
          <a:lstStyle/>
          <a:p>
            <a:r>
              <a:rPr lang="en-US" sz="2800" dirty="0"/>
              <a:t>ACKNOWLEDGEMENT</a:t>
            </a:r>
            <a:endParaRPr lang="en-US" sz="2800"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3</a:t>
            </a:fld>
            <a:endParaRPr lang="en-US"/>
          </a:p>
        </p:txBody>
      </p:sp>
    </p:spTree>
    <p:extLst>
      <p:ext uri="{BB962C8B-B14F-4D97-AF65-F5344CB8AC3E}">
        <p14:creationId xmlns:p14="http://schemas.microsoft.com/office/powerpoint/2010/main" val="21234096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4">
                                            <p:txEl>
                                              <p:pRg st="1" end="1"/>
                                            </p:txEl>
                                          </p:spTgt>
                                        </p:tgtEl>
                                        <p:attrNameLst>
                                          <p:attrName>style.visibility</p:attrName>
                                        </p:attrNameLst>
                                      </p:cBhvr>
                                      <p:to>
                                        <p:strVal val="visible"/>
                                      </p:to>
                                    </p:set>
                                    <p:animEffect transition="in" filter="fade">
                                      <p:cBhvr>
                                        <p:cTn id="16" dur="500"/>
                                        <p:tgtEl>
                                          <p:spTgt spid="14">
                                            <p:txEl>
                                              <p:pRg st="1" end="1"/>
                                            </p:txEl>
                                          </p:spTgt>
                                        </p:tgtEl>
                                      </p:cBhvr>
                                    </p:animEffect>
                                  </p:childTnLst>
                                </p:cTn>
                              </p:par>
                            </p:childTnLst>
                          </p:cTn>
                        </p:par>
                        <p:par>
                          <p:cTn id="17" fill="hold">
                            <p:stCondLst>
                              <p:cond delay="1500"/>
                            </p:stCondLst>
                            <p:childTnLst>
                              <p:par>
                                <p:cTn id="18" presetID="10" presetClass="entr" presetSubtype="0" fill="hold" grpId="0" nodeType="afterEffect">
                                  <p:stCondLst>
                                    <p:cond delay="25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p:bldP spid="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3"/>
            <a:ext cx="4083304"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Brazil</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30</a:t>
            </a:fld>
            <a:endParaRPr lang="en-US"/>
          </a:p>
        </p:txBody>
      </p:sp>
      <p:sp>
        <p:nvSpPr>
          <p:cNvPr id="5" name="TextBox 4"/>
          <p:cNvSpPr txBox="1"/>
          <p:nvPr/>
        </p:nvSpPr>
        <p:spPr>
          <a:xfrm>
            <a:off x="172278" y="1295251"/>
            <a:ext cx="11873948" cy="4524315"/>
          </a:xfrm>
          <a:prstGeom prst="rect">
            <a:avLst/>
          </a:prstGeom>
          <a:noFill/>
        </p:spPr>
        <p:txBody>
          <a:bodyPr wrap="square" rtlCol="0">
            <a:spAutoFit/>
          </a:bodyPr>
          <a:lstStyle/>
          <a:p>
            <a:r>
              <a:rPr lang="en-US" sz="3200" dirty="0" smtClean="0">
                <a:solidFill>
                  <a:schemeClr val="bg1"/>
                </a:solidFill>
                <a:latin typeface="+mj-lt"/>
              </a:rPr>
              <a:t>                                      </a:t>
            </a:r>
            <a:endParaRPr lang="en-US" sz="32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j-lt"/>
            </a:endParaRPr>
          </a:p>
          <a:p>
            <a:r>
              <a:rPr lang="en-US" sz="3200" dirty="0" smtClean="0">
                <a:solidFill>
                  <a:schemeClr val="bg1"/>
                </a:solidFill>
              </a:rPr>
              <a:t>[*] </a:t>
            </a:r>
            <a:r>
              <a:rPr lang="en-US" sz="3200" dirty="0">
                <a:solidFill>
                  <a:schemeClr val="bg1"/>
                </a:solidFill>
                <a:latin typeface="+mj-lt"/>
              </a:rPr>
              <a:t>This is in contrast of the constitutional provision of equal pay  for </a:t>
            </a:r>
            <a:r>
              <a:rPr lang="en-US" sz="3200" dirty="0" smtClean="0">
                <a:solidFill>
                  <a:schemeClr val="bg1"/>
                </a:solidFill>
                <a:latin typeface="+mj-lt"/>
              </a:rPr>
              <a:t>  men </a:t>
            </a:r>
            <a:r>
              <a:rPr lang="en-US" sz="3200" dirty="0">
                <a:solidFill>
                  <a:schemeClr val="bg1"/>
                </a:solidFill>
                <a:latin typeface="+mj-lt"/>
              </a:rPr>
              <a:t>and women.</a:t>
            </a:r>
          </a:p>
          <a:p>
            <a:r>
              <a:rPr lang="en-US" sz="3200" dirty="0">
                <a:solidFill>
                  <a:schemeClr val="bg1"/>
                </a:solidFill>
                <a:latin typeface="+mj-lt"/>
              </a:rPr>
              <a:t>[*] The law grants 120 days of paid maternity leave to women but the employers adopt many tactics in order to avail inconvenience due to the shortage of </a:t>
            </a:r>
            <a:r>
              <a:rPr lang="en-US" sz="3200" dirty="0" err="1" smtClean="0">
                <a:solidFill>
                  <a:schemeClr val="bg1"/>
                </a:solidFill>
                <a:latin typeface="+mj-lt"/>
              </a:rPr>
              <a:t>labour</a:t>
            </a:r>
            <a:r>
              <a:rPr lang="en-US" sz="3200" dirty="0" smtClean="0">
                <a:solidFill>
                  <a:schemeClr val="bg1"/>
                </a:solidFill>
                <a:latin typeface="+mj-lt"/>
              </a:rPr>
              <a:t>.</a:t>
            </a:r>
          </a:p>
          <a:p>
            <a:r>
              <a:rPr lang="en-US" sz="3200" dirty="0" smtClean="0">
                <a:solidFill>
                  <a:schemeClr val="bg1"/>
                </a:solidFill>
                <a:latin typeface="+mj-lt"/>
              </a:rPr>
              <a:t>[*] Many employers demand sterilization certificates from female job   applicants or they avoid hiring women of child bearing age. </a:t>
            </a:r>
          </a:p>
          <a:p>
            <a:endParaRPr lang="en-US" sz="3200" dirty="0" smtClean="0">
              <a:solidFill>
                <a:schemeClr val="bg1"/>
              </a:solidFill>
              <a:latin typeface="+mj-lt"/>
            </a:endParaRPr>
          </a:p>
        </p:txBody>
      </p:sp>
      <p:sp>
        <p:nvSpPr>
          <p:cNvPr id="2" name="TextBox 1"/>
          <p:cNvSpPr txBox="1"/>
          <p:nvPr/>
        </p:nvSpPr>
        <p:spPr>
          <a:xfrm>
            <a:off x="555244" y="1099020"/>
            <a:ext cx="2818592" cy="584775"/>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pPr lvl="0"/>
            <a:r>
              <a:rPr lang="en-US" sz="3200" dirty="0" smtClean="0">
                <a:solidFill>
                  <a:srgbClr val="FFFFFF"/>
                </a:solidFill>
                <a:latin typeface="Segoe UI Light"/>
              </a:rPr>
              <a:t>Property Rights</a:t>
            </a:r>
            <a:endParaRPr lang="en-US" sz="3200" dirty="0">
              <a:solidFill>
                <a:srgbClr val="FFFFFF"/>
              </a:solidFill>
              <a:latin typeface="Segoe UI Light"/>
            </a:endParaRPr>
          </a:p>
        </p:txBody>
      </p:sp>
    </p:spTree>
    <p:extLst>
      <p:ext uri="{BB962C8B-B14F-4D97-AF65-F5344CB8AC3E}">
        <p14:creationId xmlns:p14="http://schemas.microsoft.com/office/powerpoint/2010/main" val="20816824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3"/>
            <a:ext cx="4083304"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Brazil</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31</a:t>
            </a:fld>
            <a:endParaRPr lang="en-US"/>
          </a:p>
        </p:txBody>
      </p:sp>
      <p:sp>
        <p:nvSpPr>
          <p:cNvPr id="5" name="TextBox 4"/>
          <p:cNvSpPr txBox="1"/>
          <p:nvPr/>
        </p:nvSpPr>
        <p:spPr>
          <a:xfrm>
            <a:off x="318052" y="402655"/>
            <a:ext cx="11873948" cy="3539430"/>
          </a:xfrm>
          <a:prstGeom prst="rect">
            <a:avLst/>
          </a:prstGeom>
          <a:noFill/>
        </p:spPr>
        <p:txBody>
          <a:bodyPr wrap="square" rtlCol="0">
            <a:spAutoFit/>
          </a:bodyPr>
          <a:lstStyle/>
          <a:p>
            <a:r>
              <a:rPr lang="en-US" sz="3200" dirty="0" smtClean="0">
                <a:solidFill>
                  <a:schemeClr val="bg1"/>
                </a:solidFill>
                <a:latin typeface="+mj-lt"/>
              </a:rPr>
              <a:t>                                      </a:t>
            </a:r>
            <a:endParaRPr lang="en-US" sz="32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j-lt"/>
            </a:endParaRPr>
          </a:p>
          <a:p>
            <a:r>
              <a:rPr lang="en-US" sz="3200" dirty="0" smtClean="0">
                <a:solidFill>
                  <a:schemeClr val="bg1"/>
                </a:solidFill>
                <a:latin typeface="+mj-lt"/>
              </a:rPr>
              <a:t>This is a brighter side of feminism in Brazil</a:t>
            </a:r>
          </a:p>
          <a:p>
            <a:r>
              <a:rPr lang="en-US" sz="3200" dirty="0" smtClean="0">
                <a:solidFill>
                  <a:schemeClr val="bg1"/>
                </a:solidFill>
                <a:latin typeface="+mj-lt"/>
              </a:rPr>
              <a:t>In 2010, Literacy rate was 90.7% for women and 90.1% for male</a:t>
            </a:r>
          </a:p>
          <a:p>
            <a:r>
              <a:rPr lang="en-US" sz="3200" dirty="0" smtClean="0">
                <a:solidFill>
                  <a:schemeClr val="bg1"/>
                </a:solidFill>
                <a:latin typeface="+mj-lt"/>
              </a:rPr>
              <a:t>53% of all Brazilians who are in university are women.</a:t>
            </a:r>
          </a:p>
          <a:p>
            <a:r>
              <a:rPr lang="en-US" sz="3200" dirty="0">
                <a:solidFill>
                  <a:schemeClr val="bg1"/>
                </a:solidFill>
                <a:latin typeface="+mj-lt"/>
              </a:rPr>
              <a:t> </a:t>
            </a:r>
            <a:r>
              <a:rPr lang="en-US" sz="3200" dirty="0" smtClean="0">
                <a:solidFill>
                  <a:schemeClr val="bg1"/>
                </a:solidFill>
                <a:latin typeface="+mj-lt"/>
              </a:rPr>
              <a:t>       </a:t>
            </a:r>
            <a:endParaRPr lang="en-US" sz="3200" dirty="0">
              <a:solidFill>
                <a:schemeClr val="bg1"/>
              </a:solidFill>
              <a:latin typeface="+mj-lt"/>
            </a:endParaRPr>
          </a:p>
          <a:p>
            <a:endParaRPr lang="en-US" sz="3200" dirty="0" smtClean="0">
              <a:solidFill>
                <a:schemeClr val="bg1"/>
              </a:solidFill>
              <a:latin typeface="+mj-lt"/>
            </a:endParaRPr>
          </a:p>
          <a:p>
            <a:endParaRPr lang="en-US" sz="3200" dirty="0" smtClean="0">
              <a:solidFill>
                <a:schemeClr val="bg1"/>
              </a:solidFill>
              <a:latin typeface="+mj-lt"/>
            </a:endParaRPr>
          </a:p>
        </p:txBody>
      </p:sp>
      <p:sp>
        <p:nvSpPr>
          <p:cNvPr id="2" name="TextBox 1"/>
          <p:cNvSpPr txBox="1"/>
          <p:nvPr/>
        </p:nvSpPr>
        <p:spPr>
          <a:xfrm>
            <a:off x="4860544" y="164663"/>
            <a:ext cx="2484976" cy="584775"/>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pPr lvl="0"/>
            <a:r>
              <a:rPr lang="en-US" sz="3200" dirty="0" smtClean="0">
                <a:solidFill>
                  <a:srgbClr val="FFFFFF"/>
                </a:solidFill>
              </a:rPr>
              <a:t>Literacy Rate</a:t>
            </a:r>
            <a:endParaRPr lang="en-US" sz="3200" dirty="0">
              <a:solidFill>
                <a:srgbClr val="FFFFFF"/>
              </a:solidFill>
            </a:endParaRPr>
          </a:p>
        </p:txBody>
      </p:sp>
      <p:graphicFrame>
        <p:nvGraphicFramePr>
          <p:cNvPr id="6" name="Chart 5"/>
          <p:cNvGraphicFramePr/>
          <p:nvPr>
            <p:extLst>
              <p:ext uri="{D42A27DB-BD31-4B8C-83A1-F6EECF244321}">
                <p14:modId xmlns:p14="http://schemas.microsoft.com/office/powerpoint/2010/main" val="16953444"/>
              </p:ext>
            </p:extLst>
          </p:nvPr>
        </p:nvGraphicFramePr>
        <p:xfrm>
          <a:off x="433953" y="2526224"/>
          <a:ext cx="11375755" cy="43317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0704853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3"/>
            <a:ext cx="4083304"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Brazil</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32</a:t>
            </a:fld>
            <a:endParaRPr lang="en-US"/>
          </a:p>
        </p:txBody>
      </p:sp>
      <p:sp>
        <p:nvSpPr>
          <p:cNvPr id="5" name="TextBox 4"/>
          <p:cNvSpPr txBox="1"/>
          <p:nvPr/>
        </p:nvSpPr>
        <p:spPr>
          <a:xfrm>
            <a:off x="545592" y="1363937"/>
            <a:ext cx="11596048" cy="3539430"/>
          </a:xfrm>
          <a:prstGeom prst="rect">
            <a:avLst/>
          </a:prstGeom>
          <a:noFill/>
        </p:spPr>
        <p:txBody>
          <a:bodyPr wrap="square" rtlCol="0">
            <a:spAutoFit/>
          </a:bodyPr>
          <a:lstStyle/>
          <a:p>
            <a:r>
              <a:rPr lang="en-US" sz="3200" dirty="0" smtClean="0">
                <a:solidFill>
                  <a:schemeClr val="bg1"/>
                </a:solidFill>
                <a:latin typeface="+mj-lt"/>
              </a:rPr>
              <a:t>                                      </a:t>
            </a:r>
          </a:p>
          <a:p>
            <a:r>
              <a:rPr lang="en-US" sz="3200" dirty="0" smtClean="0">
                <a:solidFill>
                  <a:schemeClr val="bg1"/>
                </a:solidFill>
                <a:latin typeface="+mj-lt"/>
              </a:rPr>
              <a:t>The Areas of north-eastern Brazil still face considerable gender inequality.</a:t>
            </a:r>
          </a:p>
          <a:p>
            <a:endParaRPr lang="en-US" sz="3200" dirty="0" smtClean="0">
              <a:solidFill>
                <a:schemeClr val="bg1"/>
              </a:solidFill>
              <a:latin typeface="+mj-lt"/>
            </a:endParaRPr>
          </a:p>
          <a:p>
            <a:r>
              <a:rPr lang="en-US" sz="3200" dirty="0">
                <a:solidFill>
                  <a:schemeClr val="bg1"/>
                </a:solidFill>
                <a:latin typeface="+mj-lt"/>
              </a:rPr>
              <a:t>Women’s movement in Brazil is mainly dominated by upper middle class women and the movement is more on the lines of bringing a reformation rather than to revolutionize the </a:t>
            </a:r>
            <a:r>
              <a:rPr lang="en-US" sz="3200" dirty="0" smtClean="0">
                <a:solidFill>
                  <a:schemeClr val="bg1"/>
                </a:solidFill>
                <a:latin typeface="+mj-lt"/>
              </a:rPr>
              <a:t>System</a:t>
            </a:r>
            <a:endParaRPr lang="en-US" sz="3200" dirty="0">
              <a:solidFill>
                <a:schemeClr val="bg1"/>
              </a:solidFill>
              <a:latin typeface="+mj-lt"/>
            </a:endParaRPr>
          </a:p>
        </p:txBody>
      </p:sp>
      <p:sp>
        <p:nvSpPr>
          <p:cNvPr id="2" name="TextBox 1"/>
          <p:cNvSpPr txBox="1"/>
          <p:nvPr/>
        </p:nvSpPr>
        <p:spPr>
          <a:xfrm>
            <a:off x="555244" y="1071549"/>
            <a:ext cx="1890200" cy="58477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lvl="0"/>
            <a:r>
              <a:rPr lang="en-US" sz="3200" dirty="0" smtClean="0">
                <a:solidFill>
                  <a:srgbClr val="FFFFFF"/>
                </a:solidFill>
              </a:rPr>
              <a:t>Shortfalls</a:t>
            </a:r>
            <a:endParaRPr lang="en-US" sz="3200" b="1" dirty="0">
              <a:ln w="12700">
                <a:solidFill>
                  <a:srgbClr val="75D1FF"/>
                </a:solidFill>
                <a:prstDash val="solid"/>
              </a:ln>
              <a:pattFill prst="pct50">
                <a:fgClr>
                  <a:srgbClr val="75D1FF"/>
                </a:fgClr>
                <a:bgClr>
                  <a:srgbClr val="75D1FF">
                    <a:lumMod val="20000"/>
                    <a:lumOff val="80000"/>
                  </a:srgbClr>
                </a:bgClr>
              </a:pattFill>
              <a:effectLst>
                <a:outerShdw dist="38100" dir="2640000" algn="bl" rotWithShape="0">
                  <a:srgbClr val="75D1FF"/>
                </a:outerShdw>
              </a:effectLst>
              <a:latin typeface="Segoe UI Light"/>
            </a:endParaRPr>
          </a:p>
        </p:txBody>
      </p:sp>
    </p:spTree>
    <p:extLst>
      <p:ext uri="{BB962C8B-B14F-4D97-AF65-F5344CB8AC3E}">
        <p14:creationId xmlns:p14="http://schemas.microsoft.com/office/powerpoint/2010/main" val="14802565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3"/>
            <a:ext cx="4083304"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Brazil</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33</a:t>
            </a:fld>
            <a:endParaRPr lang="en-US"/>
          </a:p>
        </p:txBody>
      </p:sp>
      <p:sp>
        <p:nvSpPr>
          <p:cNvPr id="5" name="TextBox 4"/>
          <p:cNvSpPr txBox="1"/>
          <p:nvPr/>
        </p:nvSpPr>
        <p:spPr>
          <a:xfrm>
            <a:off x="479992" y="652737"/>
            <a:ext cx="11596048" cy="5509200"/>
          </a:xfrm>
          <a:prstGeom prst="rect">
            <a:avLst/>
          </a:prstGeom>
          <a:noFill/>
        </p:spPr>
        <p:txBody>
          <a:bodyPr wrap="square" rtlCol="0">
            <a:spAutoFit/>
          </a:bodyPr>
          <a:lstStyle/>
          <a:p>
            <a:r>
              <a:rPr lang="en-US" sz="3200" dirty="0" smtClean="0">
                <a:solidFill>
                  <a:schemeClr val="bg1"/>
                </a:solidFill>
                <a:latin typeface="+mj-lt"/>
              </a:rPr>
              <a:t>                                      </a:t>
            </a:r>
          </a:p>
          <a:p>
            <a:r>
              <a:rPr lang="en-US" sz="3200" dirty="0" smtClean="0">
                <a:solidFill>
                  <a:schemeClr val="bg1"/>
                </a:solidFill>
                <a:latin typeface="+mj-lt"/>
              </a:rPr>
              <a:t>But still Brazil women have come a long way from a Patriarchal Society. They have come out of their houses and are demanding equal representation in government institutions. Even if the percentage of these women is small it can be seen as a step towards equality. </a:t>
            </a:r>
          </a:p>
          <a:p>
            <a:r>
              <a:rPr lang="en-US" sz="3200" dirty="0">
                <a:solidFill>
                  <a:schemeClr val="bg1"/>
                </a:solidFill>
                <a:latin typeface="+mj-lt"/>
              </a:rPr>
              <a:t> </a:t>
            </a:r>
            <a:r>
              <a:rPr lang="en-US" sz="3200" dirty="0" smtClean="0">
                <a:solidFill>
                  <a:schemeClr val="bg1"/>
                </a:solidFill>
                <a:latin typeface="+mj-lt"/>
              </a:rPr>
              <a:t>    Women organization and unions are being established and they are demanding the removal of entrenched gender inequality,</a:t>
            </a:r>
          </a:p>
          <a:p>
            <a:r>
              <a:rPr lang="en-US" sz="3200" dirty="0" smtClean="0">
                <a:solidFill>
                  <a:schemeClr val="bg1"/>
                </a:solidFill>
                <a:latin typeface="+mj-lt"/>
              </a:rPr>
              <a:t>Besides literacy rate among women shows that it is not long before both male and female would be treated equally in Brazil.</a:t>
            </a:r>
          </a:p>
          <a:p>
            <a:r>
              <a:rPr lang="en-US" sz="3200" dirty="0" smtClean="0">
                <a:solidFill>
                  <a:schemeClr val="bg1"/>
                </a:solidFill>
                <a:latin typeface="+mj-lt"/>
              </a:rPr>
              <a:t> </a:t>
            </a:r>
          </a:p>
        </p:txBody>
      </p:sp>
      <p:sp>
        <p:nvSpPr>
          <p:cNvPr id="2" name="TextBox 1"/>
          <p:cNvSpPr txBox="1"/>
          <p:nvPr/>
        </p:nvSpPr>
        <p:spPr>
          <a:xfrm>
            <a:off x="4726500" y="164663"/>
            <a:ext cx="184731" cy="584775"/>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pPr lvl="0"/>
            <a:endParaRPr lang="en-US" sz="3200" b="1" dirty="0">
              <a:ln w="12700">
                <a:solidFill>
                  <a:srgbClr val="75D1FF"/>
                </a:solidFill>
                <a:prstDash val="solid"/>
              </a:ln>
              <a:pattFill prst="pct50">
                <a:fgClr>
                  <a:srgbClr val="75D1FF"/>
                </a:fgClr>
                <a:bgClr>
                  <a:srgbClr val="75D1FF">
                    <a:lumMod val="20000"/>
                    <a:lumOff val="80000"/>
                  </a:srgbClr>
                </a:bgClr>
              </a:pattFill>
              <a:effectLst>
                <a:outerShdw dist="38100" dir="2640000" algn="bl" rotWithShape="0">
                  <a:srgbClr val="75D1FF"/>
                </a:outerShdw>
              </a:effectLst>
              <a:latin typeface="Segoe UI Light"/>
            </a:endParaRPr>
          </a:p>
        </p:txBody>
      </p:sp>
    </p:spTree>
    <p:extLst>
      <p:ext uri="{BB962C8B-B14F-4D97-AF65-F5344CB8AC3E}">
        <p14:creationId xmlns:p14="http://schemas.microsoft.com/office/powerpoint/2010/main" val="312660238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766621" y="6492876"/>
            <a:ext cx="393567" cy="365125"/>
          </a:xfrm>
        </p:spPr>
        <p:txBody>
          <a:bodyPr/>
          <a:lstStyle/>
          <a:p>
            <a:fld id="{5AE1514C-5E56-4738-A1FF-4B1CFD2A3E36}" type="slidenum">
              <a:rPr lang="en-US" smtClean="0"/>
              <a:pPr/>
              <a:t>34</a:t>
            </a:fld>
            <a:endParaRPr lang="en-US" dirty="0"/>
          </a:p>
        </p:txBody>
      </p:sp>
      <p:sp>
        <p:nvSpPr>
          <p:cNvPr id="7" name="Text Placeholder 6"/>
          <p:cNvSpPr>
            <a:spLocks noGrp="1"/>
          </p:cNvSpPr>
          <p:nvPr>
            <p:ph type="body" sz="quarter" idx="11"/>
          </p:nvPr>
        </p:nvSpPr>
        <p:spPr>
          <a:xfrm>
            <a:off x="2330450" y="2730500"/>
            <a:ext cx="7880350" cy="3042884"/>
          </a:xfrm>
        </p:spPr>
        <p:txBody>
          <a:bodyPr/>
          <a:lstStyle/>
          <a:p>
            <a:r>
              <a:rPr lang="en-US" dirty="0"/>
              <a:t>Major </a:t>
            </a:r>
            <a:r>
              <a:rPr lang="en-US" dirty="0" smtClean="0"/>
              <a:t>Events</a:t>
            </a:r>
          </a:p>
          <a:p>
            <a:pPr lvl="1"/>
            <a:r>
              <a:rPr lang="en-US" dirty="0" smtClean="0"/>
              <a:t>“The definition of feminism in Saudi Arabia differs. Among the factors that define feminism in Saudi Arabia are government laws”</a:t>
            </a:r>
          </a:p>
          <a:p>
            <a:pPr lvl="1"/>
            <a:endParaRPr lang="en-US" dirty="0"/>
          </a:p>
        </p:txBody>
      </p:sp>
      <p:sp>
        <p:nvSpPr>
          <p:cNvPr id="13" name="Content Placeholder 12"/>
          <p:cNvSpPr>
            <a:spLocks noGrp="1"/>
          </p:cNvSpPr>
          <p:nvPr>
            <p:ph idx="18"/>
          </p:nvPr>
        </p:nvSpPr>
        <p:spPr>
          <a:xfrm>
            <a:off x="4907280" y="419100"/>
            <a:ext cx="2377440" cy="871008"/>
          </a:xfrm>
        </p:spPr>
        <p:txBody>
          <a:bodyPr/>
          <a:lstStyle/>
          <a:p>
            <a:r>
              <a:rPr lang="en-US" dirty="0" smtClean="0"/>
              <a:t>4</a:t>
            </a:r>
            <a:endParaRPr lang="en-US" dirty="0"/>
          </a:p>
        </p:txBody>
      </p:sp>
      <p:sp>
        <p:nvSpPr>
          <p:cNvPr id="14" name="Text Placeholder 13"/>
          <p:cNvSpPr>
            <a:spLocks noGrp="1"/>
          </p:cNvSpPr>
          <p:nvPr>
            <p:ph type="body" sz="quarter" idx="19"/>
          </p:nvPr>
        </p:nvSpPr>
        <p:spPr>
          <a:xfrm>
            <a:off x="3200400" y="1554167"/>
            <a:ext cx="5791200" cy="590931"/>
          </a:xfrm>
        </p:spPr>
        <p:txBody>
          <a:bodyPr/>
          <a:lstStyle/>
          <a:p>
            <a:r>
              <a:rPr lang="en-US" dirty="0"/>
              <a:t>Feminism </a:t>
            </a:r>
            <a:r>
              <a:rPr lang="en-US" dirty="0" smtClean="0"/>
              <a:t>In Saudi Arabia</a:t>
            </a:r>
            <a:endParaRPr lang="en-US" dirty="0"/>
          </a:p>
        </p:txBody>
      </p:sp>
    </p:spTree>
    <p:extLst>
      <p:ext uri="{BB962C8B-B14F-4D97-AF65-F5344CB8AC3E}">
        <p14:creationId xmlns:p14="http://schemas.microsoft.com/office/powerpoint/2010/main" val="963835415"/>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4"/>
            <a:ext cx="4791456" cy="941090"/>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Saudi Arabia</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35</a:t>
            </a:fld>
            <a:endParaRPr lang="en-US"/>
          </a:p>
        </p:txBody>
      </p:sp>
      <p:sp>
        <p:nvSpPr>
          <p:cNvPr id="5" name="TextBox 4"/>
          <p:cNvSpPr txBox="1"/>
          <p:nvPr/>
        </p:nvSpPr>
        <p:spPr>
          <a:xfrm>
            <a:off x="5246197" y="864130"/>
            <a:ext cx="6668837" cy="6001643"/>
          </a:xfrm>
          <a:prstGeom prst="rect">
            <a:avLst/>
          </a:prstGeom>
          <a:noFill/>
        </p:spPr>
        <p:txBody>
          <a:bodyPr wrap="square" rtlCol="0">
            <a:spAutoFit/>
          </a:bodyPr>
          <a:lstStyle/>
          <a:p>
            <a:r>
              <a:rPr lang="en-US" sz="3200" dirty="0" smtClean="0">
                <a:solidFill>
                  <a:schemeClr val="bg1"/>
                </a:solidFill>
                <a:latin typeface="+mj-lt"/>
              </a:rPr>
              <a:t>“</a:t>
            </a:r>
            <a:r>
              <a:rPr lang="en-US" sz="3200" b="1" dirty="0" smtClean="0">
                <a:solidFill>
                  <a:schemeClr val="bg1"/>
                </a:solidFill>
                <a:latin typeface="+mj-lt"/>
              </a:rPr>
              <a:t>B</a:t>
            </a:r>
            <a:r>
              <a:rPr lang="en-US" sz="3200" dirty="0" smtClean="0">
                <a:solidFill>
                  <a:schemeClr val="bg1"/>
                </a:solidFill>
                <a:latin typeface="+mj-lt"/>
              </a:rPr>
              <a:t>ill Gates gave a speech in Saudi Arabia. The audience was segregated by gender, with a large crowed dividing the fully vested women from the men. </a:t>
            </a:r>
            <a:r>
              <a:rPr lang="en-US" sz="3200" smtClean="0">
                <a:solidFill>
                  <a:schemeClr val="bg1"/>
                </a:solidFill>
                <a:latin typeface="+mj-lt"/>
              </a:rPr>
              <a:t>A </a:t>
            </a:r>
            <a:r>
              <a:rPr lang="en-US" sz="3200" smtClean="0">
                <a:solidFill>
                  <a:schemeClr val="bg1"/>
                </a:solidFill>
                <a:latin typeface="+mj-lt"/>
              </a:rPr>
              <a:t>Participant </a:t>
            </a:r>
            <a:r>
              <a:rPr lang="en-US" sz="3200" dirty="0" smtClean="0">
                <a:solidFill>
                  <a:schemeClr val="bg1"/>
                </a:solidFill>
                <a:latin typeface="+mj-lt"/>
              </a:rPr>
              <a:t>asked whether they could realistically become, “one of the world’s most competitive economics by 2010.”</a:t>
            </a:r>
          </a:p>
          <a:p>
            <a:r>
              <a:rPr lang="en-US" sz="3200" dirty="0">
                <a:solidFill>
                  <a:schemeClr val="bg1"/>
                </a:solidFill>
                <a:latin typeface="+mj-lt"/>
              </a:rPr>
              <a:t> </a:t>
            </a:r>
            <a:r>
              <a:rPr lang="en-US" sz="3200" dirty="0" smtClean="0">
                <a:solidFill>
                  <a:schemeClr val="bg1"/>
                </a:solidFill>
                <a:latin typeface="+mj-lt"/>
              </a:rPr>
              <a:t>    “Well, if you’re not fully utilizing half the talented in the country, you’re not going to get too close to the top.” said Gates.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244" y="1114678"/>
            <a:ext cx="4645521" cy="5703004"/>
          </a:xfrm>
          <a:prstGeom prst="rect">
            <a:avLst/>
          </a:prstGeom>
        </p:spPr>
      </p:pic>
    </p:spTree>
    <p:extLst>
      <p:ext uri="{BB962C8B-B14F-4D97-AF65-F5344CB8AC3E}">
        <p14:creationId xmlns:p14="http://schemas.microsoft.com/office/powerpoint/2010/main" val="108300504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4"/>
            <a:ext cx="4791456" cy="941090"/>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Saudi Arabia</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36</a:t>
            </a:fld>
            <a:endParaRPr lang="en-US"/>
          </a:p>
        </p:txBody>
      </p:sp>
      <p:sp>
        <p:nvSpPr>
          <p:cNvPr id="7" name="TextBox 6"/>
          <p:cNvSpPr txBox="1"/>
          <p:nvPr/>
        </p:nvSpPr>
        <p:spPr>
          <a:xfrm>
            <a:off x="668499" y="1402121"/>
            <a:ext cx="11000096" cy="1938992"/>
          </a:xfrm>
          <a:prstGeom prst="rect">
            <a:avLst/>
          </a:prstGeom>
          <a:noFill/>
        </p:spPr>
        <p:txBody>
          <a:bodyPr wrap="square" rtlCol="0">
            <a:spAutoFit/>
          </a:bodyPr>
          <a:lstStyle/>
          <a:p>
            <a:r>
              <a:rPr lang="en-US" sz="2400" b="1" dirty="0" smtClean="0">
                <a:solidFill>
                  <a:schemeClr val="bg1"/>
                </a:solidFill>
                <a:latin typeface="+mj-lt"/>
              </a:rPr>
              <a:t>A</a:t>
            </a:r>
            <a:r>
              <a:rPr lang="en-US" sz="2400" dirty="0" smtClean="0">
                <a:solidFill>
                  <a:schemeClr val="bg1"/>
                </a:solidFill>
                <a:latin typeface="+mj-lt"/>
              </a:rPr>
              <a:t>mong the factors that define feminism in Saudi Arabia are government laws, the </a:t>
            </a:r>
            <a:r>
              <a:rPr lang="en-US" sz="2400" dirty="0" err="1" smtClean="0">
                <a:solidFill>
                  <a:schemeClr val="bg1"/>
                </a:solidFill>
                <a:latin typeface="+mj-lt"/>
              </a:rPr>
              <a:t>Hanbali</a:t>
            </a:r>
            <a:r>
              <a:rPr lang="en-US" sz="2400" dirty="0" smtClean="0">
                <a:solidFill>
                  <a:schemeClr val="bg1"/>
                </a:solidFill>
                <a:latin typeface="+mj-lt"/>
              </a:rPr>
              <a:t> and </a:t>
            </a:r>
            <a:r>
              <a:rPr lang="en-US" sz="2400" dirty="0" err="1" smtClean="0">
                <a:solidFill>
                  <a:schemeClr val="bg1"/>
                </a:solidFill>
                <a:latin typeface="+mj-lt"/>
              </a:rPr>
              <a:t>Warrabi</a:t>
            </a:r>
            <a:r>
              <a:rPr lang="en-US" sz="2400" dirty="0" smtClean="0">
                <a:solidFill>
                  <a:schemeClr val="bg1"/>
                </a:solidFill>
                <a:latin typeface="+mj-lt"/>
              </a:rPr>
              <a:t> interpreted on of Sunni Islam and traditional customs of the Arabian peninsula . The definition of feminism in Saudi Arabia differs .Some want to be a pure Muslim and uplifting the economic and political rights but others believe a social and cultural transformation as well.</a:t>
            </a:r>
            <a:endParaRPr lang="en-US" dirty="0">
              <a:solidFill>
                <a:schemeClr val="bg1"/>
              </a:solidFill>
              <a:latin typeface="+mj-lt"/>
            </a:endParaRPr>
          </a:p>
        </p:txBody>
      </p:sp>
      <p:sp>
        <p:nvSpPr>
          <p:cNvPr id="6" name="TextBox 5"/>
          <p:cNvSpPr txBox="1"/>
          <p:nvPr/>
        </p:nvSpPr>
        <p:spPr>
          <a:xfrm>
            <a:off x="668499" y="3569213"/>
            <a:ext cx="11000096" cy="1569660"/>
          </a:xfrm>
          <a:prstGeom prst="rect">
            <a:avLst/>
          </a:prstGeom>
          <a:noFill/>
        </p:spPr>
        <p:txBody>
          <a:bodyPr wrap="square" rtlCol="0">
            <a:spAutoFit/>
          </a:bodyPr>
          <a:lstStyle/>
          <a:p>
            <a:r>
              <a:rPr lang="en-US" sz="2400" b="1" dirty="0" smtClean="0">
                <a:solidFill>
                  <a:schemeClr val="bg1"/>
                </a:solidFill>
                <a:latin typeface="+mj-lt"/>
              </a:rPr>
              <a:t>I</a:t>
            </a:r>
            <a:r>
              <a:rPr lang="en-US" sz="2400" dirty="0" smtClean="0">
                <a:solidFill>
                  <a:schemeClr val="bg1"/>
                </a:solidFill>
                <a:latin typeface="+mj-lt"/>
              </a:rPr>
              <a:t>n 2016 the Global Gender Gap Report ranked Saudi Arabia 141 out of 144 countries for gender parity. The Saudi Women score highly in education and health however. The country suffers in economic suffers in economic attainment and political empowerment.</a:t>
            </a:r>
            <a:endParaRPr lang="en-US" dirty="0">
              <a:solidFill>
                <a:schemeClr val="bg1"/>
              </a:solidFill>
              <a:latin typeface="+mj-lt"/>
            </a:endParaRPr>
          </a:p>
        </p:txBody>
      </p:sp>
    </p:spTree>
    <p:extLst>
      <p:ext uri="{BB962C8B-B14F-4D97-AF65-F5344CB8AC3E}">
        <p14:creationId xmlns:p14="http://schemas.microsoft.com/office/powerpoint/2010/main" val="22931645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7"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4"/>
            <a:ext cx="4791456" cy="941090"/>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Saudi Arabia</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37</a:t>
            </a:fld>
            <a:endParaRPr lang="en-US" dirty="0"/>
          </a:p>
        </p:txBody>
      </p:sp>
      <p:sp>
        <p:nvSpPr>
          <p:cNvPr id="5" name="TextBox 4"/>
          <p:cNvSpPr txBox="1"/>
          <p:nvPr/>
        </p:nvSpPr>
        <p:spPr>
          <a:xfrm>
            <a:off x="981691" y="941093"/>
            <a:ext cx="11000096" cy="830997"/>
          </a:xfrm>
          <a:prstGeom prst="rect">
            <a:avLst/>
          </a:prstGeom>
          <a:noFill/>
        </p:spPr>
        <p:txBody>
          <a:bodyPr wrap="square" rtlCol="0">
            <a:spAutoFit/>
          </a:bodyPr>
          <a:lstStyle/>
          <a:p>
            <a:r>
              <a:rPr lang="en-US" sz="2400" dirty="0" smtClean="0">
                <a:solidFill>
                  <a:schemeClr val="bg1"/>
                </a:solidFill>
                <a:latin typeface="+mj-lt"/>
              </a:rPr>
              <a:t>Saudi Arabia is one among the few countries to not ratify the UN Universal </a:t>
            </a:r>
            <a:r>
              <a:rPr lang="en-US" sz="2400" dirty="0" err="1" smtClean="0">
                <a:solidFill>
                  <a:schemeClr val="bg1"/>
                </a:solidFill>
                <a:latin typeface="+mj-lt"/>
              </a:rPr>
              <a:t>Oeclaration</a:t>
            </a:r>
            <a:r>
              <a:rPr lang="en-US" sz="2400" dirty="0" smtClean="0">
                <a:solidFill>
                  <a:schemeClr val="bg1"/>
                </a:solidFill>
                <a:latin typeface="+mj-lt"/>
              </a:rPr>
              <a:t> of Human Rights. It claims it to be a Violation of ‘Sharia’( Islamic Laws)</a:t>
            </a:r>
          </a:p>
        </p:txBody>
      </p:sp>
      <p:sp>
        <p:nvSpPr>
          <p:cNvPr id="7" name="TextBox 6"/>
          <p:cNvSpPr txBox="1"/>
          <p:nvPr/>
        </p:nvSpPr>
        <p:spPr>
          <a:xfrm>
            <a:off x="930202" y="1832789"/>
            <a:ext cx="11000096" cy="1200329"/>
          </a:xfrm>
          <a:prstGeom prst="rect">
            <a:avLst/>
          </a:prstGeom>
          <a:noFill/>
        </p:spPr>
        <p:txBody>
          <a:bodyPr wrap="square" rtlCol="0">
            <a:spAutoFit/>
          </a:bodyPr>
          <a:lstStyle/>
          <a:p>
            <a:r>
              <a:rPr lang="en-US" sz="2400" dirty="0" smtClean="0">
                <a:solidFill>
                  <a:schemeClr val="bg1"/>
                </a:solidFill>
                <a:latin typeface="+mj-lt"/>
              </a:rPr>
              <a:t>Women in Saudi Arabia over the age of 18 have a literacy rate of 91%. In fact , there are more women graduates than men. Women had also participated in the elections of 2015.</a:t>
            </a:r>
            <a:endParaRPr lang="en-US" dirty="0">
              <a:solidFill>
                <a:schemeClr val="bg1"/>
              </a:solidFill>
              <a:latin typeface="+mj-lt"/>
            </a:endParaRPr>
          </a:p>
        </p:txBody>
      </p:sp>
      <p:graphicFrame>
        <p:nvGraphicFramePr>
          <p:cNvPr id="2" name="Table 1"/>
          <p:cNvGraphicFramePr>
            <a:graphicFrameLocks noGrp="1"/>
          </p:cNvGraphicFramePr>
          <p:nvPr>
            <p:extLst>
              <p:ext uri="{D42A27DB-BD31-4B8C-83A1-F6EECF244321}">
                <p14:modId xmlns:p14="http://schemas.microsoft.com/office/powerpoint/2010/main" val="3125280393"/>
              </p:ext>
            </p:extLst>
          </p:nvPr>
        </p:nvGraphicFramePr>
        <p:xfrm>
          <a:off x="930202" y="3033118"/>
          <a:ext cx="10579100" cy="3667124"/>
        </p:xfrm>
        <a:graphic>
          <a:graphicData uri="http://schemas.openxmlformats.org/drawingml/2006/table">
            <a:tbl>
              <a:tblPr firstRow="1" bandRow="1">
                <a:effectLst>
                  <a:outerShdw blurRad="50800" dist="38100" dir="16200000" rotWithShape="0">
                    <a:prstClr val="black">
                      <a:alpha val="40000"/>
                    </a:prstClr>
                  </a:outerShdw>
                </a:effectLst>
                <a:tableStyleId>{5C22544A-7EE6-4342-B048-85BDC9FD1C3A}</a:tableStyleId>
              </a:tblPr>
              <a:tblGrid>
                <a:gridCol w="5381603">
                  <a:extLst>
                    <a:ext uri="{9D8B030D-6E8A-4147-A177-3AD203B41FA5}">
                      <a16:colId xmlns:a16="http://schemas.microsoft.com/office/drawing/2014/main" val="955361364"/>
                    </a:ext>
                  </a:extLst>
                </a:gridCol>
                <a:gridCol w="5197497">
                  <a:extLst>
                    <a:ext uri="{9D8B030D-6E8A-4147-A177-3AD203B41FA5}">
                      <a16:colId xmlns:a16="http://schemas.microsoft.com/office/drawing/2014/main" val="4075775389"/>
                    </a:ext>
                  </a:extLst>
                </a:gridCol>
              </a:tblGrid>
              <a:tr h="840384">
                <a:tc>
                  <a:txBody>
                    <a:bodyPr/>
                    <a:lstStyle/>
                    <a:p>
                      <a:r>
                        <a:rPr lang="en-US" dirty="0" smtClean="0"/>
                        <a:t> </a:t>
                      </a:r>
                      <a:r>
                        <a:rPr lang="en-US" sz="2400" dirty="0" smtClean="0">
                          <a:solidFill>
                            <a:schemeClr val="tx1">
                              <a:lumMod val="95000"/>
                              <a:lumOff val="5000"/>
                            </a:schemeClr>
                          </a:solidFill>
                        </a:rPr>
                        <a:t>Women’s Rights</a:t>
                      </a:r>
                      <a:r>
                        <a:rPr lang="en-US" sz="2400" baseline="0" dirty="0" smtClean="0">
                          <a:solidFill>
                            <a:schemeClr val="tx1">
                              <a:lumMod val="95000"/>
                              <a:lumOff val="5000"/>
                            </a:schemeClr>
                          </a:solidFill>
                        </a:rPr>
                        <a:t> in Saudi </a:t>
                      </a:r>
                      <a:r>
                        <a:rPr lang="en-US" sz="2400" baseline="0" dirty="0" smtClean="0">
                          <a:solidFill>
                            <a:schemeClr val="tx1">
                              <a:lumMod val="95000"/>
                              <a:lumOff val="5000"/>
                            </a:schemeClr>
                          </a:solidFill>
                        </a:rPr>
                        <a:t>Arabia</a:t>
                      </a:r>
                      <a:endParaRPr lang="en-US" sz="2400" baseline="0" dirty="0" smtClean="0">
                        <a:solidFill>
                          <a:schemeClr val="tx1">
                            <a:lumMod val="95000"/>
                            <a:lumOff val="5000"/>
                          </a:schemeClr>
                        </a:solidFill>
                      </a:endParaRP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 </a:t>
                      </a:r>
                      <a:r>
                        <a:rPr kumimoji="0" lang="en-US" sz="2400" b="1" i="0" u="none" strike="noStrike" kern="1200" cap="none" spc="0" normalizeH="0" baseline="0" noProof="0" dirty="0" smtClean="0">
                          <a:ln>
                            <a:noFill/>
                          </a:ln>
                          <a:solidFill>
                            <a:srgbClr val="000000">
                              <a:lumMod val="95000"/>
                              <a:lumOff val="5000"/>
                            </a:srgbClr>
                          </a:solidFill>
                          <a:effectLst/>
                          <a:uLnTx/>
                          <a:uFillTx/>
                          <a:latin typeface="+mn-lt"/>
                          <a:ea typeface="+mn-ea"/>
                          <a:cs typeface="+mn-cs"/>
                        </a:rPr>
                        <a:t>Gender Inequality Index</a:t>
                      </a:r>
                    </a:p>
                    <a:p>
                      <a:endParaRPr lang="en-US" dirty="0"/>
                    </a:p>
                  </a:txBody>
                  <a:tcPr/>
                </a:tc>
                <a:extLst>
                  <a:ext uri="{0D108BD9-81ED-4DB2-BD59-A6C34878D82A}">
                    <a16:rowId xmlns:a16="http://schemas.microsoft.com/office/drawing/2014/main" val="1142397440"/>
                  </a:ext>
                </a:extLst>
              </a:tr>
              <a:tr h="403820">
                <a:tc>
                  <a:txBody>
                    <a:bodyPr/>
                    <a:lstStyle/>
                    <a:p>
                      <a:r>
                        <a:rPr lang="en-US" dirty="0" smtClean="0"/>
                        <a:t>Value</a:t>
                      </a:r>
                      <a:endParaRPr lang="en-US" dirty="0"/>
                    </a:p>
                  </a:txBody>
                  <a:tcPr/>
                </a:tc>
                <a:tc>
                  <a:txBody>
                    <a:bodyPr/>
                    <a:lstStyle/>
                    <a:p>
                      <a:r>
                        <a:rPr lang="en-US" dirty="0" smtClean="0"/>
                        <a:t>0.284 (2014)</a:t>
                      </a:r>
                      <a:endParaRPr lang="en-US" dirty="0"/>
                    </a:p>
                  </a:txBody>
                  <a:tcPr/>
                </a:tc>
                <a:extLst>
                  <a:ext uri="{0D108BD9-81ED-4DB2-BD59-A6C34878D82A}">
                    <a16:rowId xmlns:a16="http://schemas.microsoft.com/office/drawing/2014/main" val="900047094"/>
                  </a:ext>
                </a:extLst>
              </a:tr>
              <a:tr h="403820">
                <a:tc>
                  <a:txBody>
                    <a:bodyPr/>
                    <a:lstStyle/>
                    <a:p>
                      <a:r>
                        <a:rPr lang="en-US" dirty="0" smtClean="0"/>
                        <a:t>Rank</a:t>
                      </a:r>
                      <a:r>
                        <a:rPr lang="en-US" baseline="0" dirty="0" smtClean="0"/>
                        <a:t> </a:t>
                      </a:r>
                      <a:endParaRPr lang="en-US" dirty="0"/>
                    </a:p>
                  </a:txBody>
                  <a:tcPr/>
                </a:tc>
                <a:tc>
                  <a:txBody>
                    <a:bodyPr/>
                    <a:lstStyle/>
                    <a:p>
                      <a:r>
                        <a:rPr lang="en-US" dirty="0" smtClean="0"/>
                        <a:t>56</a:t>
                      </a:r>
                      <a:r>
                        <a:rPr lang="en-US" baseline="30000" dirty="0" smtClean="0"/>
                        <a:t>th</a:t>
                      </a:r>
                      <a:r>
                        <a:rPr lang="en-US" dirty="0" smtClean="0"/>
                        <a:t> our</a:t>
                      </a:r>
                      <a:r>
                        <a:rPr lang="en-US" baseline="0" dirty="0" smtClean="0"/>
                        <a:t> of 157</a:t>
                      </a:r>
                      <a:endParaRPr lang="en-US" dirty="0"/>
                    </a:p>
                  </a:txBody>
                  <a:tcPr/>
                </a:tc>
                <a:extLst>
                  <a:ext uri="{0D108BD9-81ED-4DB2-BD59-A6C34878D82A}">
                    <a16:rowId xmlns:a16="http://schemas.microsoft.com/office/drawing/2014/main" val="2508853952"/>
                  </a:ext>
                </a:extLst>
              </a:tr>
              <a:tr h="403820">
                <a:tc>
                  <a:txBody>
                    <a:bodyPr/>
                    <a:lstStyle/>
                    <a:p>
                      <a:r>
                        <a:rPr lang="en-US" dirty="0" smtClean="0"/>
                        <a:t>Maternal</a:t>
                      </a:r>
                      <a:r>
                        <a:rPr lang="en-US" baseline="0" dirty="0" smtClean="0"/>
                        <a:t> Mortality (per 100,000)</a:t>
                      </a:r>
                      <a:endParaRPr lang="en-US" dirty="0"/>
                    </a:p>
                  </a:txBody>
                  <a:tcPr/>
                </a:tc>
                <a:tc>
                  <a:txBody>
                    <a:bodyPr/>
                    <a:lstStyle/>
                    <a:p>
                      <a:r>
                        <a:rPr lang="en-US" dirty="0" smtClean="0"/>
                        <a:t>12</a:t>
                      </a:r>
                      <a:r>
                        <a:rPr lang="en-US" baseline="0" dirty="0" smtClean="0"/>
                        <a:t> (2014)</a:t>
                      </a:r>
                      <a:endParaRPr lang="en-US" dirty="0"/>
                    </a:p>
                  </a:txBody>
                  <a:tcPr/>
                </a:tc>
                <a:extLst>
                  <a:ext uri="{0D108BD9-81ED-4DB2-BD59-A6C34878D82A}">
                    <a16:rowId xmlns:a16="http://schemas.microsoft.com/office/drawing/2014/main" val="3692948526"/>
                  </a:ext>
                </a:extLst>
              </a:tr>
              <a:tr h="403820">
                <a:tc>
                  <a:txBody>
                    <a:bodyPr/>
                    <a:lstStyle/>
                    <a:p>
                      <a:r>
                        <a:rPr lang="en-US" dirty="0" smtClean="0"/>
                        <a:t>Women</a:t>
                      </a:r>
                      <a:r>
                        <a:rPr lang="en-US" baseline="0" dirty="0" smtClean="0"/>
                        <a:t> in Parliament</a:t>
                      </a:r>
                      <a:endParaRPr lang="en-US" dirty="0"/>
                    </a:p>
                  </a:txBody>
                  <a:tcPr/>
                </a:tc>
                <a:tc>
                  <a:txBody>
                    <a:bodyPr/>
                    <a:lstStyle/>
                    <a:p>
                      <a:r>
                        <a:rPr lang="en-US" dirty="0" smtClean="0"/>
                        <a:t>19.9% (2014)</a:t>
                      </a:r>
                      <a:endParaRPr lang="en-US" dirty="0"/>
                    </a:p>
                  </a:txBody>
                  <a:tcPr/>
                </a:tc>
                <a:extLst>
                  <a:ext uri="{0D108BD9-81ED-4DB2-BD59-A6C34878D82A}">
                    <a16:rowId xmlns:a16="http://schemas.microsoft.com/office/drawing/2014/main" val="153811841"/>
                  </a:ext>
                </a:extLst>
              </a:tr>
              <a:tr h="403820">
                <a:tc>
                  <a:txBody>
                    <a:bodyPr/>
                    <a:lstStyle/>
                    <a:p>
                      <a:r>
                        <a:rPr lang="en-US" dirty="0" smtClean="0"/>
                        <a:t>Females</a:t>
                      </a:r>
                      <a:r>
                        <a:rPr lang="en-US" baseline="0" dirty="0" smtClean="0"/>
                        <a:t> over 25 with Secondary Education</a:t>
                      </a:r>
                      <a:endParaRPr lang="en-US" dirty="0"/>
                    </a:p>
                  </a:txBody>
                  <a:tcPr/>
                </a:tc>
                <a:tc>
                  <a:txBody>
                    <a:bodyPr/>
                    <a:lstStyle/>
                    <a:p>
                      <a:r>
                        <a:rPr lang="en-US" dirty="0" smtClean="0"/>
                        <a:t>60.5%</a:t>
                      </a:r>
                      <a:r>
                        <a:rPr lang="en-US" baseline="0" dirty="0" smtClean="0"/>
                        <a:t> (2014)</a:t>
                      </a:r>
                      <a:endParaRPr lang="en-US" dirty="0"/>
                    </a:p>
                  </a:txBody>
                  <a:tcPr/>
                </a:tc>
                <a:extLst>
                  <a:ext uri="{0D108BD9-81ED-4DB2-BD59-A6C34878D82A}">
                    <a16:rowId xmlns:a16="http://schemas.microsoft.com/office/drawing/2014/main" val="2412743607"/>
                  </a:ext>
                </a:extLst>
              </a:tr>
              <a:tr h="403820">
                <a:tc>
                  <a:txBody>
                    <a:bodyPr/>
                    <a:lstStyle/>
                    <a:p>
                      <a:r>
                        <a:rPr lang="en-US" dirty="0" smtClean="0"/>
                        <a:t>Women in</a:t>
                      </a:r>
                      <a:r>
                        <a:rPr lang="en-US" baseline="0" dirty="0" smtClean="0"/>
                        <a:t> </a:t>
                      </a:r>
                      <a:r>
                        <a:rPr lang="en-US" baseline="0" dirty="0" err="1" smtClean="0"/>
                        <a:t>labour</a:t>
                      </a:r>
                      <a:r>
                        <a:rPr lang="en-US" baseline="0" dirty="0" smtClean="0"/>
                        <a:t> force.</a:t>
                      </a:r>
                      <a:endParaRPr lang="en-US" dirty="0"/>
                    </a:p>
                  </a:txBody>
                  <a:tcPr/>
                </a:tc>
                <a:tc>
                  <a:txBody>
                    <a:bodyPr/>
                    <a:lstStyle/>
                    <a:p>
                      <a:r>
                        <a:rPr lang="en-US" dirty="0" smtClean="0"/>
                        <a:t>13%</a:t>
                      </a:r>
                      <a:endParaRPr lang="en-US" dirty="0"/>
                    </a:p>
                  </a:txBody>
                  <a:tcPr/>
                </a:tc>
                <a:extLst>
                  <a:ext uri="{0D108BD9-81ED-4DB2-BD59-A6C34878D82A}">
                    <a16:rowId xmlns:a16="http://schemas.microsoft.com/office/drawing/2014/main" val="4098134014"/>
                  </a:ext>
                </a:extLst>
              </a:tr>
              <a:tr h="40382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65185339"/>
                  </a:ext>
                </a:extLst>
              </a:tr>
            </a:tbl>
          </a:graphicData>
        </a:graphic>
      </p:graphicFrame>
    </p:spTree>
    <p:extLst>
      <p:ext uri="{BB962C8B-B14F-4D97-AF65-F5344CB8AC3E}">
        <p14:creationId xmlns:p14="http://schemas.microsoft.com/office/powerpoint/2010/main" val="3796631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3"/>
            <a:ext cx="4083304"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Brazil</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38</a:t>
            </a:fld>
            <a:endParaRPr lang="en-US"/>
          </a:p>
        </p:txBody>
      </p:sp>
      <p:sp>
        <p:nvSpPr>
          <p:cNvPr id="5" name="TextBox 4"/>
          <p:cNvSpPr txBox="1"/>
          <p:nvPr/>
        </p:nvSpPr>
        <p:spPr>
          <a:xfrm>
            <a:off x="545592" y="1363937"/>
            <a:ext cx="11596048" cy="2062103"/>
          </a:xfrm>
          <a:prstGeom prst="rect">
            <a:avLst/>
          </a:prstGeom>
          <a:noFill/>
        </p:spPr>
        <p:txBody>
          <a:bodyPr wrap="square" rtlCol="0">
            <a:spAutoFit/>
          </a:bodyPr>
          <a:lstStyle/>
          <a:p>
            <a:r>
              <a:rPr lang="en-US" sz="3200" dirty="0" smtClean="0">
                <a:solidFill>
                  <a:schemeClr val="bg1"/>
                </a:solidFill>
                <a:latin typeface="+mj-lt"/>
              </a:rPr>
              <a:t>                                      </a:t>
            </a:r>
          </a:p>
          <a:p>
            <a:r>
              <a:rPr lang="en-US" sz="3200" dirty="0" smtClean="0">
                <a:solidFill>
                  <a:schemeClr val="bg1"/>
                </a:solidFill>
                <a:latin typeface="+mj-lt"/>
              </a:rPr>
              <a:t>Women in Saudi Arabia above the age of 18 have a literacy rate of 91%. In fact, there are mere women graduates then men</a:t>
            </a:r>
          </a:p>
          <a:p>
            <a:endParaRPr lang="en-US" sz="3200" dirty="0" smtClean="0">
              <a:solidFill>
                <a:schemeClr val="bg1"/>
              </a:solidFill>
              <a:latin typeface="+mj-lt"/>
            </a:endParaRPr>
          </a:p>
        </p:txBody>
      </p:sp>
      <p:sp>
        <p:nvSpPr>
          <p:cNvPr id="2" name="TextBox 1"/>
          <p:cNvSpPr txBox="1"/>
          <p:nvPr/>
        </p:nvSpPr>
        <p:spPr>
          <a:xfrm>
            <a:off x="555244" y="1071549"/>
            <a:ext cx="2829640" cy="58477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lvl="0"/>
            <a:r>
              <a:rPr lang="en-US" sz="3200" b="1" dirty="0" smtClean="0">
                <a:solidFill>
                  <a:srgbClr val="FFFFFF"/>
                </a:solidFill>
              </a:rPr>
              <a:t>Literacy Rate</a:t>
            </a:r>
            <a:endParaRPr lang="en-US" sz="3200" b="1" dirty="0">
              <a:ln w="12700">
                <a:solidFill>
                  <a:srgbClr val="75D1FF"/>
                </a:solidFill>
                <a:prstDash val="solid"/>
              </a:ln>
              <a:pattFill prst="pct50">
                <a:fgClr>
                  <a:srgbClr val="75D1FF"/>
                </a:fgClr>
                <a:bgClr>
                  <a:srgbClr val="75D1FF">
                    <a:lumMod val="20000"/>
                    <a:lumOff val="80000"/>
                  </a:srgbClr>
                </a:bgClr>
              </a:pattFill>
              <a:effectLst>
                <a:outerShdw dist="38100" dir="2640000" algn="bl" rotWithShape="0">
                  <a:srgbClr val="75D1FF"/>
                </a:outerShdw>
              </a:effectLst>
              <a:latin typeface="Segoe UI Light"/>
            </a:endParaRPr>
          </a:p>
        </p:txBody>
      </p:sp>
      <p:sp>
        <p:nvSpPr>
          <p:cNvPr id="6" name="TextBox 5"/>
          <p:cNvSpPr txBox="1"/>
          <p:nvPr/>
        </p:nvSpPr>
        <p:spPr>
          <a:xfrm>
            <a:off x="577516" y="2893387"/>
            <a:ext cx="2807368" cy="58477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sz="3200" b="1" dirty="0" smtClean="0">
                <a:solidFill>
                  <a:srgbClr val="FFFFFF"/>
                </a:solidFill>
              </a:rPr>
              <a:t>Employment</a:t>
            </a:r>
            <a:endParaRPr lang="en-US" b="1" dirty="0"/>
          </a:p>
        </p:txBody>
      </p:sp>
      <p:sp>
        <p:nvSpPr>
          <p:cNvPr id="9" name="TextBox 8"/>
          <p:cNvSpPr txBox="1"/>
          <p:nvPr/>
        </p:nvSpPr>
        <p:spPr>
          <a:xfrm>
            <a:off x="545592" y="3583490"/>
            <a:ext cx="11596048" cy="3046988"/>
          </a:xfrm>
          <a:prstGeom prst="rect">
            <a:avLst/>
          </a:prstGeom>
          <a:noFill/>
        </p:spPr>
        <p:txBody>
          <a:bodyPr wrap="square" rtlCol="0">
            <a:spAutoFit/>
          </a:bodyPr>
          <a:lstStyle/>
          <a:p>
            <a:r>
              <a:rPr lang="en-US" sz="3200" dirty="0" smtClean="0">
                <a:solidFill>
                  <a:schemeClr val="bg1"/>
                </a:solidFill>
                <a:latin typeface="+mj-lt"/>
              </a:rPr>
              <a:t>Employment for women is restricted in many ways. A women’s work can be deemed to suit for the female physique and mentality. Women mostly work as doctors, Nurses, Teachers, in women’s banks  or in a few other special institutions where they had contact only with women.</a:t>
            </a:r>
          </a:p>
          <a:p>
            <a:r>
              <a:rPr lang="en-US" sz="3200" dirty="0" smtClean="0">
                <a:solidFill>
                  <a:schemeClr val="bg1"/>
                </a:solidFill>
                <a:latin typeface="+mj-lt"/>
              </a:rPr>
              <a:t>Generally, women are not allowed to do their own business.</a:t>
            </a:r>
          </a:p>
        </p:txBody>
      </p:sp>
    </p:spTree>
    <p:extLst>
      <p:ext uri="{BB962C8B-B14F-4D97-AF65-F5344CB8AC3E}">
        <p14:creationId xmlns:p14="http://schemas.microsoft.com/office/powerpoint/2010/main" val="42136305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2"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P spid="2" grpId="0" animBg="1"/>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3"/>
            <a:ext cx="4083304"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Brazil</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39</a:t>
            </a:fld>
            <a:endParaRPr lang="en-US"/>
          </a:p>
        </p:txBody>
      </p:sp>
      <p:sp>
        <p:nvSpPr>
          <p:cNvPr id="5" name="TextBox 4"/>
          <p:cNvSpPr txBox="1"/>
          <p:nvPr/>
        </p:nvSpPr>
        <p:spPr>
          <a:xfrm>
            <a:off x="545592" y="1761652"/>
            <a:ext cx="11596048" cy="1077218"/>
          </a:xfrm>
          <a:prstGeom prst="rect">
            <a:avLst/>
          </a:prstGeom>
          <a:noFill/>
        </p:spPr>
        <p:txBody>
          <a:bodyPr wrap="square" rtlCol="0">
            <a:spAutoFit/>
          </a:bodyPr>
          <a:lstStyle/>
          <a:p>
            <a:r>
              <a:rPr lang="en-US" sz="3200" dirty="0" smtClean="0">
                <a:solidFill>
                  <a:schemeClr val="bg1"/>
                </a:solidFill>
                <a:latin typeface="+mj-lt"/>
              </a:rPr>
              <a:t>Women are required to wear ‘hijab’ and dress in the modest manner. This dress code is enforce by religion police.</a:t>
            </a:r>
          </a:p>
        </p:txBody>
      </p:sp>
      <p:sp>
        <p:nvSpPr>
          <p:cNvPr id="2" name="TextBox 1"/>
          <p:cNvSpPr txBox="1"/>
          <p:nvPr/>
        </p:nvSpPr>
        <p:spPr>
          <a:xfrm>
            <a:off x="555244" y="1071549"/>
            <a:ext cx="2829640" cy="58477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lvl="0"/>
            <a:r>
              <a:rPr lang="en-US" sz="3200" b="1" dirty="0" err="1" smtClean="0">
                <a:solidFill>
                  <a:srgbClr val="FFFFFF"/>
                </a:solidFill>
              </a:rPr>
              <a:t>Dresscode</a:t>
            </a:r>
            <a:endParaRPr lang="en-US" sz="3200" b="1" dirty="0">
              <a:ln w="12700">
                <a:solidFill>
                  <a:srgbClr val="75D1FF"/>
                </a:solidFill>
                <a:prstDash val="solid"/>
              </a:ln>
              <a:pattFill prst="pct50">
                <a:fgClr>
                  <a:srgbClr val="75D1FF"/>
                </a:fgClr>
                <a:bgClr>
                  <a:srgbClr val="75D1FF">
                    <a:lumMod val="20000"/>
                    <a:lumOff val="80000"/>
                  </a:srgbClr>
                </a:bgClr>
              </a:pattFill>
              <a:effectLst>
                <a:outerShdw dist="38100" dir="2640000" algn="bl" rotWithShape="0">
                  <a:srgbClr val="75D1FF"/>
                </a:outerShdw>
              </a:effectLst>
              <a:latin typeface="Segoe UI Light"/>
            </a:endParaRPr>
          </a:p>
        </p:txBody>
      </p:sp>
      <p:sp>
        <p:nvSpPr>
          <p:cNvPr id="6" name="TextBox 5"/>
          <p:cNvSpPr txBox="1"/>
          <p:nvPr/>
        </p:nvSpPr>
        <p:spPr>
          <a:xfrm>
            <a:off x="577516" y="2893387"/>
            <a:ext cx="2807368" cy="58477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sz="3200" b="1" dirty="0" smtClean="0">
                <a:solidFill>
                  <a:srgbClr val="FFFFFF"/>
                </a:solidFill>
              </a:rPr>
              <a:t>Employment</a:t>
            </a:r>
            <a:endParaRPr lang="en-US" b="1" dirty="0"/>
          </a:p>
        </p:txBody>
      </p:sp>
      <p:sp>
        <p:nvSpPr>
          <p:cNvPr id="9" name="TextBox 8"/>
          <p:cNvSpPr txBox="1"/>
          <p:nvPr/>
        </p:nvSpPr>
        <p:spPr>
          <a:xfrm>
            <a:off x="545592" y="3583490"/>
            <a:ext cx="11596048" cy="2554545"/>
          </a:xfrm>
          <a:prstGeom prst="rect">
            <a:avLst/>
          </a:prstGeom>
          <a:noFill/>
        </p:spPr>
        <p:txBody>
          <a:bodyPr wrap="square" rtlCol="0">
            <a:spAutoFit/>
          </a:bodyPr>
          <a:lstStyle/>
          <a:p>
            <a:r>
              <a:rPr lang="en-US" sz="3200" dirty="0" smtClean="0">
                <a:solidFill>
                  <a:schemeClr val="bg1"/>
                </a:solidFill>
                <a:latin typeface="+mj-lt"/>
              </a:rPr>
              <a:t>All Females in Saudi Arabia must have a guardian, regardless of age. First it’s her father, after marriage it is her husband and after being widowed or divorced it is her son. The guardian has control over whether they can go to university, take certain jobs, marry, go to court </a:t>
            </a:r>
            <a:r>
              <a:rPr lang="en-US" sz="3200" dirty="0" err="1" smtClean="0">
                <a:solidFill>
                  <a:schemeClr val="bg1"/>
                </a:solidFill>
                <a:latin typeface="+mj-lt"/>
              </a:rPr>
              <a:t>andd</a:t>
            </a:r>
            <a:r>
              <a:rPr lang="en-US" sz="3200" dirty="0" smtClean="0">
                <a:solidFill>
                  <a:schemeClr val="bg1"/>
                </a:solidFill>
                <a:latin typeface="+mj-lt"/>
              </a:rPr>
              <a:t> other important life decision.</a:t>
            </a:r>
          </a:p>
        </p:txBody>
      </p:sp>
    </p:spTree>
    <p:extLst>
      <p:ext uri="{BB962C8B-B14F-4D97-AF65-F5344CB8AC3E}">
        <p14:creationId xmlns:p14="http://schemas.microsoft.com/office/powerpoint/2010/main" val="41127494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2"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P spid="2"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a:xfrm>
            <a:off x="555248" y="1440406"/>
            <a:ext cx="5200097" cy="2449901"/>
          </a:xfrm>
        </p:spPr>
        <p:txBody>
          <a:bodyPr/>
          <a:lstStyle/>
          <a:p>
            <a:r>
              <a:rPr lang="en-US" b="1" dirty="0"/>
              <a:t>Feminis</a:t>
            </a:r>
            <a:r>
              <a:rPr lang="en-US" dirty="0"/>
              <a:t>m basically means guarding equal rights for women as enjoyed by men. </a:t>
            </a:r>
            <a:r>
              <a:rPr lang="en-US" dirty="0" smtClean="0"/>
              <a:t>                For Defining a perspective on such a wide-ranging matter like “</a:t>
            </a:r>
            <a:r>
              <a:rPr lang="en-US" b="1" dirty="0" smtClean="0"/>
              <a:t>Feminist Movement in South</a:t>
            </a:r>
            <a:r>
              <a:rPr lang="en-US" dirty="0" smtClean="0"/>
              <a:t>” </a:t>
            </a:r>
            <a:endParaRPr lang="en-US" dirty="0"/>
          </a:p>
        </p:txBody>
      </p:sp>
      <p:sp>
        <p:nvSpPr>
          <p:cNvPr id="15" name="Text Placeholder 14"/>
          <p:cNvSpPr>
            <a:spLocks noGrp="1"/>
          </p:cNvSpPr>
          <p:nvPr>
            <p:ph type="body" sz="quarter" idx="11"/>
          </p:nvPr>
        </p:nvSpPr>
        <p:spPr>
          <a:xfrm>
            <a:off x="6096003" y="419100"/>
            <a:ext cx="5671764" cy="2256003"/>
          </a:xfrm>
        </p:spPr>
        <p:txBody>
          <a:bodyPr/>
          <a:lstStyle/>
          <a:p>
            <a:r>
              <a:rPr lang="en-US" dirty="0" smtClean="0"/>
              <a:t>It is Necessary to Address the diversity of South and It is also imperative to address the issue of the </a:t>
            </a:r>
            <a:r>
              <a:rPr lang="en-US" dirty="0" err="1" smtClean="0"/>
              <a:t>State,</a:t>
            </a:r>
            <a:r>
              <a:rPr lang="en-US" b="0" dirty="0" err="1" smtClean="0"/>
              <a:t>particularly</a:t>
            </a:r>
            <a:r>
              <a:rPr lang="en-US" b="0" dirty="0" smtClean="0"/>
              <a:t> the complexities of the </a:t>
            </a:r>
            <a:r>
              <a:rPr lang="en-US" b="0" dirty="0" err="1" smtClean="0"/>
              <a:t>comtemporary</a:t>
            </a:r>
            <a:r>
              <a:rPr lang="en-US" b="0" dirty="0" smtClean="0"/>
              <a:t> post-colonial state in South, in the face of the contemporary processes of social transformation.</a:t>
            </a:r>
            <a:endParaRPr lang="en-US" dirty="0" smtClean="0"/>
          </a:p>
        </p:txBody>
      </p:sp>
      <p:sp>
        <p:nvSpPr>
          <p:cNvPr id="32" name="Title 31"/>
          <p:cNvSpPr>
            <a:spLocks noGrp="1"/>
          </p:cNvSpPr>
          <p:nvPr>
            <p:ph type="title"/>
          </p:nvPr>
        </p:nvSpPr>
        <p:spPr>
          <a:xfrm>
            <a:off x="555244" y="3"/>
            <a:ext cx="4083304" cy="914096"/>
          </a:xfrm>
        </p:spPr>
        <p:style>
          <a:lnRef idx="0">
            <a:schemeClr val="accent5"/>
          </a:lnRef>
          <a:fillRef idx="3">
            <a:schemeClr val="accent5"/>
          </a:fillRef>
          <a:effectRef idx="3">
            <a:schemeClr val="accent5"/>
          </a:effectRef>
          <a:fontRef idx="minor">
            <a:schemeClr val="lt1"/>
          </a:fontRef>
        </p:style>
        <p:txBody>
          <a:bodyPr/>
          <a:lstStyle/>
          <a:p>
            <a:r>
              <a:rPr lang="en-US" b="1" dirty="0">
                <a:gradFill>
                  <a:gsLst>
                    <a:gs pos="15000">
                      <a:schemeClr val="bg1"/>
                    </a:gs>
                    <a:gs pos="47000">
                      <a:schemeClr val="bg1"/>
                    </a:gs>
                  </a:gsLst>
                  <a:lin ang="5400000" scaled="1"/>
                </a:gradFill>
              </a:rPr>
              <a:t>INTRODUCTION</a:t>
            </a:r>
          </a:p>
        </p:txBody>
      </p:sp>
      <p:sp>
        <p:nvSpPr>
          <p:cNvPr id="21" name="Text Placeholder 20"/>
          <p:cNvSpPr>
            <a:spLocks noGrp="1"/>
          </p:cNvSpPr>
          <p:nvPr>
            <p:ph type="body" sz="quarter" idx="12"/>
          </p:nvPr>
        </p:nvSpPr>
        <p:spPr>
          <a:xfrm>
            <a:off x="5996834" y="2644325"/>
            <a:ext cx="5671764" cy="2392792"/>
          </a:xfrm>
        </p:spPr>
        <p:txBody>
          <a:bodyPr/>
          <a:lstStyle/>
          <a:p>
            <a:r>
              <a:rPr lang="en-US" dirty="0" smtClean="0"/>
              <a:t>Feminist Movements, </a:t>
            </a:r>
            <a:r>
              <a:rPr lang="en-US" b="0" dirty="0" smtClean="0"/>
              <a:t>Group of women mobilizing for change, have been constant, yet-ever changing features of modern history.</a:t>
            </a:r>
          </a:p>
          <a:p>
            <a:r>
              <a:rPr lang="en-US" b="0" dirty="0" smtClean="0"/>
              <a:t>Earlier Actions organized by feminist movements were focused at the national or regional level.</a:t>
            </a:r>
            <a:endParaRPr lang="en-US" dirty="0"/>
          </a:p>
        </p:txBody>
      </p:sp>
      <p:sp>
        <p:nvSpPr>
          <p:cNvPr id="66" name="Slide Number Placeholder 65"/>
          <p:cNvSpPr>
            <a:spLocks noGrp="1"/>
          </p:cNvSpPr>
          <p:nvPr>
            <p:ph type="sldNum" sz="quarter" idx="4"/>
          </p:nvPr>
        </p:nvSpPr>
        <p:spPr/>
        <p:txBody>
          <a:bodyPr/>
          <a:lstStyle/>
          <a:p>
            <a:fld id="{4997E989-D798-4C62-8E93-3D2D613C2488}" type="slidenum">
              <a:rPr lang="en-US" smtClean="0"/>
              <a:pPr/>
              <a:t>4</a:t>
            </a:fld>
            <a:endParaRPr lang="en-US"/>
          </a:p>
        </p:txBody>
      </p:sp>
    </p:spTree>
    <p:extLst>
      <p:ext uri="{BB962C8B-B14F-4D97-AF65-F5344CB8AC3E}">
        <p14:creationId xmlns:p14="http://schemas.microsoft.com/office/powerpoint/2010/main" val="221804989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63" presetClass="path" presetSubtype="0" decel="100000" fill="hold" grpId="1" nodeType="withEffect">
                                  <p:stCondLst>
                                    <p:cond delay="0"/>
                                  </p:stCondLst>
                                  <p:childTnLst>
                                    <p:animMotion origin="layout" path="M -0.14336 -7.40741E-7 L -1.66667E-6 -7.40741E-7 " pathEditMode="relative" rAng="0" ptsTypes="AA">
                                      <p:cBhvr>
                                        <p:cTn id="14" dur="750" fill="hold"/>
                                        <p:tgtEl>
                                          <p:spTgt spid="14">
                                            <p:txEl>
                                              <p:pRg st="0" end="0"/>
                                            </p:txEl>
                                          </p:spTgt>
                                        </p:tgtEl>
                                        <p:attrNameLst>
                                          <p:attrName>ppt_x</p:attrName>
                                          <p:attrName>ppt_y</p:attrName>
                                        </p:attrNameLst>
                                      </p:cBhvr>
                                      <p:rCtr x="7161" y="0"/>
                                    </p:animMotion>
                                  </p:childTnLst>
                                </p:cTn>
                              </p:par>
                            </p:childTnLst>
                          </p:cTn>
                        </p:par>
                        <p:par>
                          <p:cTn id="15" fill="hold">
                            <p:stCondLst>
                              <p:cond delay="1250"/>
                            </p:stCondLst>
                            <p:childTnLst>
                              <p:par>
                                <p:cTn id="16" presetID="10" presetClass="entr" presetSubtype="0" fill="hold" grpId="0" nodeType="afterEffect">
                                  <p:stCondLst>
                                    <p:cond delay="25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childTnLst>
                                </p:cTn>
                              </p:par>
                            </p:childTnLst>
                          </p:cTn>
                        </p:par>
                        <p:par>
                          <p:cTn id="19" fill="hold">
                            <p:stCondLst>
                              <p:cond delay="2250"/>
                            </p:stCondLst>
                            <p:childTnLst>
                              <p:par>
                                <p:cTn id="20" presetID="10" presetClass="entr" presetSubtype="0" fill="hold" grpId="0" nodeType="after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15" grpId="0"/>
      <p:bldP spid="32" grpId="0" animBg="1"/>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4"/>
            <a:ext cx="4957282" cy="936952"/>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a:t>
            </a:r>
            <a:r>
              <a:rPr lang="en-US" b="1" dirty="0">
                <a:gradFill>
                  <a:gsLst>
                    <a:gs pos="15000">
                      <a:schemeClr val="bg1"/>
                    </a:gs>
                    <a:gs pos="47000">
                      <a:schemeClr val="bg1"/>
                    </a:gs>
                  </a:gsLst>
                  <a:lin ang="5400000" scaled="1"/>
                </a:gradFill>
              </a:rPr>
              <a:t>Saudi Arabia</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40</a:t>
            </a:fld>
            <a:endParaRPr lang="en-US"/>
          </a:p>
        </p:txBody>
      </p:sp>
      <p:sp>
        <p:nvSpPr>
          <p:cNvPr id="5" name="TextBox 4"/>
          <p:cNvSpPr txBox="1"/>
          <p:nvPr/>
        </p:nvSpPr>
        <p:spPr>
          <a:xfrm>
            <a:off x="981691" y="936955"/>
            <a:ext cx="11000096" cy="1938992"/>
          </a:xfrm>
          <a:prstGeom prst="rect">
            <a:avLst/>
          </a:prstGeom>
          <a:noFill/>
        </p:spPr>
        <p:txBody>
          <a:bodyPr wrap="square" rtlCol="0">
            <a:spAutoFit/>
          </a:bodyPr>
          <a:lstStyle/>
          <a:p>
            <a:r>
              <a:rPr lang="en-US" sz="2400" dirty="0" err="1" smtClean="0">
                <a:solidFill>
                  <a:schemeClr val="bg1"/>
                </a:solidFill>
                <a:latin typeface="+mj-lt"/>
              </a:rPr>
              <a:t>Segregalion</a:t>
            </a:r>
            <a:r>
              <a:rPr lang="en-US" sz="2400" dirty="0" smtClean="0">
                <a:solidFill>
                  <a:schemeClr val="bg1"/>
                </a:solidFill>
                <a:latin typeface="+mj-lt"/>
              </a:rPr>
              <a:t> of Men and Women which keeps wives, sisters and daughters from contact with strangers, follows from the extreme concern from female purity and family </a:t>
            </a:r>
            <a:r>
              <a:rPr lang="en-US" sz="2400" dirty="0" err="1" smtClean="0">
                <a:solidFill>
                  <a:schemeClr val="bg1"/>
                </a:solidFill>
                <a:latin typeface="+mj-lt"/>
              </a:rPr>
              <a:t>honour</a:t>
            </a:r>
            <a:r>
              <a:rPr lang="en-US" sz="2400" dirty="0" smtClean="0">
                <a:solidFill>
                  <a:schemeClr val="bg1"/>
                </a:solidFill>
                <a:latin typeface="+mj-lt"/>
              </a:rPr>
              <a:t>. Social events are largely predicted on the separation of men and women. IN restaurants ,banks and often public places in Saudi Arabia, Women are required to enter and exit through separate doors.</a:t>
            </a:r>
            <a:endParaRPr lang="en-US" dirty="0"/>
          </a:p>
        </p:txBody>
      </p:sp>
      <p:sp>
        <p:nvSpPr>
          <p:cNvPr id="7" name="TextBox 6"/>
          <p:cNvSpPr txBox="1"/>
          <p:nvPr/>
        </p:nvSpPr>
        <p:spPr>
          <a:xfrm>
            <a:off x="981691" y="2873279"/>
            <a:ext cx="11000096" cy="1200329"/>
          </a:xfrm>
          <a:prstGeom prst="rect">
            <a:avLst/>
          </a:prstGeom>
          <a:noFill/>
        </p:spPr>
        <p:txBody>
          <a:bodyPr wrap="square" rtlCol="0">
            <a:spAutoFit/>
          </a:bodyPr>
          <a:lstStyle/>
          <a:p>
            <a:r>
              <a:rPr lang="en-US" sz="2400" dirty="0" smtClean="0">
                <a:solidFill>
                  <a:schemeClr val="bg1"/>
                </a:solidFill>
                <a:latin typeface="+mj-lt"/>
              </a:rPr>
              <a:t>There are certain limitations to women doing business in the Saudi Arabia. Although now able to drive motor vehicles. Women are still required to have men swear of them in a court of laws</a:t>
            </a:r>
            <a:endParaRPr lang="en-US" dirty="0">
              <a:solidFill>
                <a:schemeClr val="bg1"/>
              </a:solidFill>
              <a:latin typeface="+mj-lt"/>
            </a:endParaRPr>
          </a:p>
        </p:txBody>
      </p:sp>
      <p:sp>
        <p:nvSpPr>
          <p:cNvPr id="6" name="TextBox 5"/>
          <p:cNvSpPr txBox="1"/>
          <p:nvPr/>
        </p:nvSpPr>
        <p:spPr>
          <a:xfrm>
            <a:off x="930202" y="4019353"/>
            <a:ext cx="11000096" cy="2677656"/>
          </a:xfrm>
          <a:prstGeom prst="rect">
            <a:avLst/>
          </a:prstGeom>
          <a:noFill/>
        </p:spPr>
        <p:txBody>
          <a:bodyPr wrap="square" rtlCol="0">
            <a:spAutoFit/>
          </a:bodyPr>
          <a:lstStyle/>
          <a:p>
            <a:r>
              <a:rPr lang="en-US" sz="2400" dirty="0" smtClean="0">
                <a:solidFill>
                  <a:schemeClr val="bg1"/>
                </a:solidFill>
                <a:latin typeface="+mj-lt"/>
              </a:rPr>
              <a:t>Employment for women has a number of restriction. A Women’s work must also be deemed to suit for the female physique and mentality. Women mostly work as doctors, nurses, teachers. Women’s banks, or in a few other special situation where they had contact only with women.</a:t>
            </a:r>
          </a:p>
          <a:p>
            <a:r>
              <a:rPr lang="en-US" sz="2400" dirty="0">
                <a:solidFill>
                  <a:schemeClr val="bg1"/>
                </a:solidFill>
                <a:latin typeface="+mj-lt"/>
              </a:rPr>
              <a:t> </a:t>
            </a:r>
            <a:r>
              <a:rPr lang="en-US" sz="2400" dirty="0" smtClean="0">
                <a:solidFill>
                  <a:schemeClr val="bg1"/>
                </a:solidFill>
                <a:latin typeface="+mj-lt"/>
              </a:rPr>
              <a:t>   The quality of education is lower for females . Curricular and textbooks are updated less frequently and teachers tend to bee less qualified. At the higher levels, Male have better research facilities.</a:t>
            </a:r>
            <a:endParaRPr lang="en-US" dirty="0">
              <a:solidFill>
                <a:schemeClr val="bg1"/>
              </a:solidFill>
              <a:latin typeface="+mj-lt"/>
            </a:endParaRPr>
          </a:p>
        </p:txBody>
      </p:sp>
    </p:spTree>
    <p:extLst>
      <p:ext uri="{BB962C8B-B14F-4D97-AF65-F5344CB8AC3E}">
        <p14:creationId xmlns:p14="http://schemas.microsoft.com/office/powerpoint/2010/main" val="53743520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P spid="7"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3"/>
            <a:ext cx="4852779"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a:t>
            </a:r>
            <a:r>
              <a:rPr lang="en-US" b="1" dirty="0">
                <a:gradFill>
                  <a:gsLst>
                    <a:gs pos="15000">
                      <a:schemeClr val="bg1"/>
                    </a:gs>
                    <a:gs pos="47000">
                      <a:schemeClr val="bg1"/>
                    </a:gs>
                  </a:gsLst>
                  <a:lin ang="5400000" scaled="1"/>
                </a:gradFill>
              </a:rPr>
              <a:t>Saudi Arabia</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41</a:t>
            </a:fld>
            <a:endParaRPr lang="en-US"/>
          </a:p>
        </p:txBody>
      </p:sp>
      <p:sp>
        <p:nvSpPr>
          <p:cNvPr id="5" name="TextBox 4"/>
          <p:cNvSpPr txBox="1"/>
          <p:nvPr/>
        </p:nvSpPr>
        <p:spPr>
          <a:xfrm>
            <a:off x="981691" y="936955"/>
            <a:ext cx="11000096" cy="830997"/>
          </a:xfrm>
          <a:prstGeom prst="rect">
            <a:avLst/>
          </a:prstGeom>
          <a:noFill/>
        </p:spPr>
        <p:txBody>
          <a:bodyPr wrap="square" rtlCol="0">
            <a:spAutoFit/>
          </a:bodyPr>
          <a:lstStyle/>
          <a:p>
            <a:r>
              <a:rPr lang="en-US" sz="2400" dirty="0" smtClean="0">
                <a:solidFill>
                  <a:schemeClr val="bg1"/>
                </a:solidFill>
                <a:latin typeface="+mj-lt"/>
              </a:rPr>
              <a:t>In June 2012, the Saudi Arabia embassy in London announced that female athletes would compete in the Olympic of 2012 in London and England for the first time.</a:t>
            </a:r>
            <a:endParaRPr lang="en-US" dirty="0"/>
          </a:p>
        </p:txBody>
      </p:sp>
      <p:sp>
        <p:nvSpPr>
          <p:cNvPr id="7" name="TextBox 6"/>
          <p:cNvSpPr txBox="1"/>
          <p:nvPr/>
        </p:nvSpPr>
        <p:spPr>
          <a:xfrm>
            <a:off x="930202" y="1808967"/>
            <a:ext cx="11000096" cy="2215991"/>
          </a:xfrm>
          <a:prstGeom prst="rect">
            <a:avLst/>
          </a:prstGeom>
          <a:noFill/>
        </p:spPr>
        <p:txBody>
          <a:bodyPr wrap="square" rtlCol="0">
            <a:spAutoFit/>
          </a:bodyPr>
          <a:lstStyle/>
          <a:p>
            <a:r>
              <a:rPr lang="en-US" sz="2400" dirty="0" smtClean="0">
                <a:solidFill>
                  <a:schemeClr val="bg1"/>
                </a:solidFill>
                <a:latin typeface="+mj-lt"/>
              </a:rPr>
              <a:t>One predominant obstacles that is still very present today is the guardianship system. All females in Saudi Arabia must have a guardian, regardless of age. </a:t>
            </a:r>
          </a:p>
          <a:p>
            <a:r>
              <a:rPr lang="en-US" sz="2400" dirty="0">
                <a:solidFill>
                  <a:schemeClr val="bg1"/>
                </a:solidFill>
                <a:latin typeface="+mj-lt"/>
              </a:rPr>
              <a:t> </a:t>
            </a:r>
            <a:r>
              <a:rPr lang="en-US" sz="2400" dirty="0" smtClean="0">
                <a:solidFill>
                  <a:schemeClr val="bg1"/>
                </a:solidFill>
                <a:latin typeface="+mj-lt"/>
              </a:rPr>
              <a:t>   First, it’s her father, after marriage it’s her husband and after being widowed or divorced, it’s her son. The guardian has control over whether they can go to Universities, take certain jobs, merry, go to court, and other important life decisions.</a:t>
            </a:r>
          </a:p>
          <a:p>
            <a:endParaRPr lang="en-US" dirty="0">
              <a:solidFill>
                <a:schemeClr val="bg1"/>
              </a:solidFill>
              <a:latin typeface="+mj-lt"/>
            </a:endParaRPr>
          </a:p>
        </p:txBody>
      </p:sp>
      <p:sp>
        <p:nvSpPr>
          <p:cNvPr id="6" name="TextBox 5"/>
          <p:cNvSpPr txBox="1"/>
          <p:nvPr/>
        </p:nvSpPr>
        <p:spPr>
          <a:xfrm>
            <a:off x="930202" y="4019353"/>
            <a:ext cx="11000096" cy="1938992"/>
          </a:xfrm>
          <a:prstGeom prst="rect">
            <a:avLst/>
          </a:prstGeom>
          <a:noFill/>
        </p:spPr>
        <p:txBody>
          <a:bodyPr wrap="square" rtlCol="0">
            <a:spAutoFit/>
          </a:bodyPr>
          <a:lstStyle/>
          <a:p>
            <a:r>
              <a:rPr lang="en-US" sz="2400" dirty="0" smtClean="0">
                <a:solidFill>
                  <a:schemeClr val="bg1"/>
                </a:solidFill>
                <a:latin typeface="+mj-lt"/>
              </a:rPr>
              <a:t>The famous feminists there are </a:t>
            </a:r>
            <a:r>
              <a:rPr lang="en-US" sz="2400" dirty="0" err="1" smtClean="0">
                <a:solidFill>
                  <a:schemeClr val="bg1"/>
                </a:solidFill>
                <a:latin typeface="+mj-lt"/>
              </a:rPr>
              <a:t>Loujain</a:t>
            </a:r>
            <a:r>
              <a:rPr lang="en-US" sz="2400" dirty="0" smtClean="0">
                <a:solidFill>
                  <a:schemeClr val="bg1"/>
                </a:solidFill>
                <a:latin typeface="+mj-lt"/>
              </a:rPr>
              <a:t> </a:t>
            </a:r>
            <a:r>
              <a:rPr lang="en-US" sz="2400" dirty="0" err="1" smtClean="0">
                <a:solidFill>
                  <a:schemeClr val="bg1"/>
                </a:solidFill>
                <a:latin typeface="+mj-lt"/>
              </a:rPr>
              <a:t>Alhathloul</a:t>
            </a:r>
            <a:r>
              <a:rPr lang="en-US" sz="2400" dirty="0" smtClean="0">
                <a:solidFill>
                  <a:schemeClr val="bg1"/>
                </a:solidFill>
                <a:latin typeface="+mj-lt"/>
              </a:rPr>
              <a:t>, Dina Ali, Samar </a:t>
            </a:r>
            <a:r>
              <a:rPr lang="en-US" sz="2400" dirty="0" err="1" smtClean="0">
                <a:solidFill>
                  <a:schemeClr val="bg1"/>
                </a:solidFill>
                <a:latin typeface="+mj-lt"/>
              </a:rPr>
              <a:t>Badaui</a:t>
            </a:r>
            <a:r>
              <a:rPr lang="en-US" sz="2400" dirty="0" smtClean="0">
                <a:solidFill>
                  <a:schemeClr val="bg1"/>
                </a:solidFill>
                <a:latin typeface="+mj-lt"/>
              </a:rPr>
              <a:t>, </a:t>
            </a:r>
            <a:r>
              <a:rPr lang="en-US" sz="2400" dirty="0" err="1" smtClean="0">
                <a:solidFill>
                  <a:schemeClr val="bg1"/>
                </a:solidFill>
                <a:latin typeface="+mj-lt"/>
              </a:rPr>
              <a:t>Alsha</a:t>
            </a:r>
            <a:r>
              <a:rPr lang="en-US" sz="2400" dirty="0" smtClean="0">
                <a:solidFill>
                  <a:schemeClr val="bg1"/>
                </a:solidFill>
                <a:latin typeface="+mj-lt"/>
              </a:rPr>
              <a:t> Al-Mana, Manal al-Sharif, Saud </a:t>
            </a:r>
            <a:r>
              <a:rPr lang="en-US" sz="2400" dirty="0" err="1" smtClean="0">
                <a:solidFill>
                  <a:schemeClr val="bg1"/>
                </a:solidFill>
                <a:latin typeface="+mj-lt"/>
              </a:rPr>
              <a:t>Ao-Shammari</a:t>
            </a:r>
            <a:r>
              <a:rPr lang="en-US" sz="2400" dirty="0" smtClean="0">
                <a:solidFill>
                  <a:schemeClr val="bg1"/>
                </a:solidFill>
                <a:latin typeface="+mj-lt"/>
              </a:rPr>
              <a:t>, etc..</a:t>
            </a:r>
          </a:p>
          <a:p>
            <a:r>
              <a:rPr lang="en-US" sz="2400" dirty="0">
                <a:solidFill>
                  <a:schemeClr val="bg1"/>
                </a:solidFill>
                <a:latin typeface="+mj-lt"/>
              </a:rPr>
              <a:t> </a:t>
            </a:r>
            <a:r>
              <a:rPr lang="en-US" sz="2400" dirty="0" smtClean="0">
                <a:solidFill>
                  <a:schemeClr val="bg1"/>
                </a:solidFill>
                <a:latin typeface="+mj-lt"/>
              </a:rPr>
              <a:t>  Though the condition of women is Saudi Arabia is still very far from expectations, the condition is improving steadily as we saw above..</a:t>
            </a:r>
          </a:p>
          <a:p>
            <a:r>
              <a:rPr lang="en-US" sz="2400" dirty="0">
                <a:solidFill>
                  <a:schemeClr val="bg1"/>
                </a:solidFill>
                <a:latin typeface="+mj-lt"/>
              </a:rPr>
              <a:t> </a:t>
            </a:r>
            <a:r>
              <a:rPr lang="en-US" sz="2400" dirty="0" smtClean="0">
                <a:solidFill>
                  <a:schemeClr val="bg1"/>
                </a:solidFill>
                <a:latin typeface="+mj-lt"/>
              </a:rPr>
              <a:t>   </a:t>
            </a:r>
            <a:endParaRPr lang="en-US" dirty="0">
              <a:solidFill>
                <a:schemeClr val="bg1"/>
              </a:solidFill>
              <a:latin typeface="+mj-lt"/>
            </a:endParaRPr>
          </a:p>
        </p:txBody>
      </p:sp>
      <p:sp>
        <p:nvSpPr>
          <p:cNvPr id="8" name="TextBox 7"/>
          <p:cNvSpPr txBox="1"/>
          <p:nvPr/>
        </p:nvSpPr>
        <p:spPr>
          <a:xfrm>
            <a:off x="930202" y="5630942"/>
            <a:ext cx="11000096" cy="830997"/>
          </a:xfrm>
          <a:prstGeom prst="rect">
            <a:avLst/>
          </a:prstGeom>
          <a:noFill/>
        </p:spPr>
        <p:txBody>
          <a:bodyPr wrap="square" rtlCol="0">
            <a:spAutoFit/>
          </a:bodyPr>
          <a:lstStyle/>
          <a:p>
            <a:r>
              <a:rPr lang="en-US" sz="2400" dirty="0" smtClean="0">
                <a:solidFill>
                  <a:schemeClr val="bg1"/>
                </a:solidFill>
                <a:latin typeface="+mj-lt"/>
              </a:rPr>
              <a:t>“My Mother could not change the situation for me but I will change it for my Daughter”</a:t>
            </a:r>
            <a:endParaRPr lang="en-US" sz="2400" dirty="0">
              <a:solidFill>
                <a:schemeClr val="bg1"/>
              </a:solidFill>
              <a:latin typeface="+mj-lt"/>
            </a:endParaRPr>
          </a:p>
        </p:txBody>
      </p:sp>
    </p:spTree>
    <p:extLst>
      <p:ext uri="{BB962C8B-B14F-4D97-AF65-F5344CB8AC3E}">
        <p14:creationId xmlns:p14="http://schemas.microsoft.com/office/powerpoint/2010/main" val="36284465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P spid="7" grpId="0"/>
      <p:bldP spid="6"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3"/>
            <a:ext cx="5087910"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a:t>
            </a:r>
            <a:r>
              <a:rPr lang="en-US" b="1" dirty="0">
                <a:gradFill>
                  <a:gsLst>
                    <a:gs pos="15000">
                      <a:schemeClr val="bg1"/>
                    </a:gs>
                    <a:gs pos="47000">
                      <a:schemeClr val="bg1"/>
                    </a:gs>
                  </a:gsLst>
                  <a:lin ang="5400000" scaled="1"/>
                </a:gradFill>
              </a:rPr>
              <a:t>Saudi Arabia</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42</a:t>
            </a:fld>
            <a:endParaRPr lang="en-US"/>
          </a:p>
        </p:txBody>
      </p:sp>
      <p:sp>
        <p:nvSpPr>
          <p:cNvPr id="5" name="TextBox 4"/>
          <p:cNvSpPr txBox="1"/>
          <p:nvPr/>
        </p:nvSpPr>
        <p:spPr>
          <a:xfrm>
            <a:off x="757648" y="1749099"/>
            <a:ext cx="11434354" cy="461665"/>
          </a:xfrm>
          <a:prstGeom prst="rect">
            <a:avLst/>
          </a:prstGeom>
          <a:noFill/>
        </p:spPr>
        <p:txBody>
          <a:bodyPr wrap="square" rtlCol="0">
            <a:spAutoFit/>
          </a:bodyPr>
          <a:lstStyle/>
          <a:p>
            <a:r>
              <a:rPr lang="en-US" sz="2400" b="1" dirty="0">
                <a:solidFill>
                  <a:schemeClr val="bg1"/>
                </a:solidFill>
                <a:latin typeface="+mj-lt"/>
              </a:rPr>
              <a:t>“My Mother could not change the situation for me but I will change it for my Daughter”</a:t>
            </a:r>
          </a:p>
        </p:txBody>
      </p:sp>
      <p:sp>
        <p:nvSpPr>
          <p:cNvPr id="7" name="TextBox 6"/>
          <p:cNvSpPr txBox="1"/>
          <p:nvPr/>
        </p:nvSpPr>
        <p:spPr>
          <a:xfrm>
            <a:off x="757648" y="2458958"/>
            <a:ext cx="11000096" cy="830997"/>
          </a:xfrm>
          <a:prstGeom prst="rect">
            <a:avLst/>
          </a:prstGeom>
          <a:noFill/>
        </p:spPr>
        <p:txBody>
          <a:bodyPr wrap="square" rtlCol="0">
            <a:spAutoFit/>
          </a:bodyPr>
          <a:lstStyle/>
          <a:p>
            <a:r>
              <a:rPr lang="en-US" sz="2400" dirty="0" smtClean="0">
                <a:solidFill>
                  <a:schemeClr val="bg1"/>
                </a:solidFill>
                <a:latin typeface="+mj-lt"/>
              </a:rPr>
              <a:t>         These words of Manal-al-Sharif, who first dared to drive in Saudi Arabia, give us hope that situation will change for females in the coming generations.</a:t>
            </a:r>
            <a:endParaRPr lang="en-US" dirty="0">
              <a:solidFill>
                <a:schemeClr val="bg1"/>
              </a:solidFill>
              <a:latin typeface="+mj-lt"/>
            </a:endParaRPr>
          </a:p>
        </p:txBody>
      </p:sp>
    </p:spTree>
    <p:extLst>
      <p:ext uri="{BB962C8B-B14F-4D97-AF65-F5344CB8AC3E}">
        <p14:creationId xmlns:p14="http://schemas.microsoft.com/office/powerpoint/2010/main" val="111356782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11" name="Text Placeholder 10"/>
          <p:cNvSpPr>
            <a:spLocks noGrp="1"/>
          </p:cNvSpPr>
          <p:nvPr>
            <p:ph type="body" sz="quarter" idx="11"/>
          </p:nvPr>
        </p:nvSpPr>
        <p:spPr>
          <a:xfrm>
            <a:off x="-221103" y="2217919"/>
            <a:ext cx="12708610" cy="4871077"/>
          </a:xfrm>
        </p:spPr>
        <p:txBody>
          <a:bodyPr/>
          <a:lstStyle/>
          <a:p>
            <a:r>
              <a:rPr lang="en-US" sz="2800" dirty="0" smtClean="0"/>
              <a:t>We saw the socio-economic and education all condition of women, their movement and the challenges ahead for four different countries of the world. Though there are some dissimilarities, but the basic issues face by them are quite similarly everywhere.</a:t>
            </a:r>
          </a:p>
          <a:p>
            <a:r>
              <a:rPr lang="en-US" sz="2800" dirty="0" smtClean="0"/>
              <a:t>Nelson Mandela, the first black president of South America has said</a:t>
            </a:r>
          </a:p>
          <a:p>
            <a:r>
              <a:rPr lang="en-US" sz="2800" dirty="0" smtClean="0"/>
              <a:t>“Education is the most powerful weapons we can use to change the world”. But now when we see that the so-called educated people are involved in the most heinous an disgusting activities then it raises a question on the vitality of present education system itself.</a:t>
            </a:r>
          </a:p>
          <a:p>
            <a:endParaRPr lang="en-US" sz="2800" dirty="0" smtClean="0"/>
          </a:p>
          <a:p>
            <a:endParaRPr lang="en-US" sz="2800" dirty="0"/>
          </a:p>
        </p:txBody>
      </p:sp>
      <p:sp>
        <p:nvSpPr>
          <p:cNvPr id="12" name="Text Placeholder 11"/>
          <p:cNvSpPr>
            <a:spLocks noGrp="1"/>
          </p:cNvSpPr>
          <p:nvPr>
            <p:ph type="body" sz="quarter" idx="12"/>
          </p:nvPr>
        </p:nvSpPr>
        <p:spPr>
          <a:xfrm>
            <a:off x="4258330" y="323323"/>
            <a:ext cx="3749744" cy="840230"/>
          </a:xfrm>
        </p:spPr>
        <p:txBody>
          <a:bodyPr/>
          <a:lstStyle/>
          <a:p>
            <a:r>
              <a:rPr lang="en-US" sz="5400" dirty="0" smtClean="0"/>
              <a:t>Conclusion</a:t>
            </a:r>
            <a:endParaRPr lang="en-US" sz="5400" dirty="0"/>
          </a:p>
        </p:txBody>
      </p:sp>
    </p:spTree>
    <p:extLst>
      <p:ext uri="{BB962C8B-B14F-4D97-AF65-F5344CB8AC3E}">
        <p14:creationId xmlns:p14="http://schemas.microsoft.com/office/powerpoint/2010/main" val="120490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11" name="Text Placeholder 10"/>
          <p:cNvSpPr>
            <a:spLocks noGrp="1"/>
          </p:cNvSpPr>
          <p:nvPr>
            <p:ph type="body" sz="quarter" idx="11"/>
          </p:nvPr>
        </p:nvSpPr>
        <p:spPr>
          <a:xfrm>
            <a:off x="-221103" y="2217919"/>
            <a:ext cx="12708610" cy="2803844"/>
          </a:xfrm>
        </p:spPr>
        <p:txBody>
          <a:bodyPr/>
          <a:lstStyle/>
          <a:p>
            <a:r>
              <a:rPr lang="en-US" sz="2800" dirty="0" smtClean="0"/>
              <a:t>Today the need is to provide value-based education to the people. Then only the mentality could change and are concept of feminism may succeed</a:t>
            </a:r>
          </a:p>
          <a:p>
            <a:r>
              <a:rPr lang="en-US" sz="2800" dirty="0" smtClean="0"/>
              <a:t>Manal-al-Sharif, who is one of the most famous faces of feminism is Saudi Arabia, has said, “My </a:t>
            </a:r>
          </a:p>
          <a:p>
            <a:endParaRPr lang="en-US" sz="2800" dirty="0" smtClean="0"/>
          </a:p>
          <a:p>
            <a:endParaRPr lang="en-US" sz="2800" dirty="0"/>
          </a:p>
        </p:txBody>
      </p:sp>
      <p:sp>
        <p:nvSpPr>
          <p:cNvPr id="12" name="Text Placeholder 11"/>
          <p:cNvSpPr>
            <a:spLocks noGrp="1"/>
          </p:cNvSpPr>
          <p:nvPr>
            <p:ph type="body" sz="quarter" idx="12"/>
          </p:nvPr>
        </p:nvSpPr>
        <p:spPr>
          <a:xfrm>
            <a:off x="4258330" y="323323"/>
            <a:ext cx="3749744" cy="840230"/>
          </a:xfrm>
        </p:spPr>
        <p:txBody>
          <a:bodyPr/>
          <a:lstStyle/>
          <a:p>
            <a:r>
              <a:rPr lang="en-US" sz="5400" dirty="0" smtClean="0"/>
              <a:t>Conclusion</a:t>
            </a:r>
            <a:endParaRPr lang="en-US" sz="5400" dirty="0"/>
          </a:p>
        </p:txBody>
      </p:sp>
      <p:sp>
        <p:nvSpPr>
          <p:cNvPr id="4" name="TextBox 3"/>
          <p:cNvSpPr txBox="1"/>
          <p:nvPr/>
        </p:nvSpPr>
        <p:spPr>
          <a:xfrm>
            <a:off x="420764" y="3978952"/>
            <a:ext cx="11434354" cy="461665"/>
          </a:xfrm>
          <a:prstGeom prst="rect">
            <a:avLst/>
          </a:prstGeom>
          <a:noFill/>
        </p:spPr>
        <p:txBody>
          <a:bodyPr wrap="square" rtlCol="0">
            <a:spAutoFit/>
          </a:bodyPr>
          <a:lstStyle/>
          <a:p>
            <a:r>
              <a:rPr lang="en-US" sz="2400" b="1" dirty="0">
                <a:solidFill>
                  <a:schemeClr val="bg1"/>
                </a:solidFill>
                <a:latin typeface="+mj-lt"/>
              </a:rPr>
              <a:t>“My Mother could not change the situation for me but I will change it for my Daughter”</a:t>
            </a:r>
          </a:p>
        </p:txBody>
      </p:sp>
      <p:sp>
        <p:nvSpPr>
          <p:cNvPr id="5" name="TextBox 4"/>
          <p:cNvSpPr txBox="1"/>
          <p:nvPr/>
        </p:nvSpPr>
        <p:spPr>
          <a:xfrm>
            <a:off x="420764" y="4688811"/>
            <a:ext cx="11000096" cy="830997"/>
          </a:xfrm>
          <a:prstGeom prst="rect">
            <a:avLst/>
          </a:prstGeom>
          <a:noFill/>
        </p:spPr>
        <p:txBody>
          <a:bodyPr wrap="square" rtlCol="0">
            <a:spAutoFit/>
          </a:bodyPr>
          <a:lstStyle/>
          <a:p>
            <a:r>
              <a:rPr lang="en-US" sz="2400" dirty="0" smtClean="0">
                <a:solidFill>
                  <a:schemeClr val="bg1"/>
                </a:solidFill>
                <a:latin typeface="+mj-lt"/>
              </a:rPr>
              <a:t>         These words of Manal-al-Sharif, who first dared to drive in Saudi Arabia, give us hope that situation will change for females in the coming generations.</a:t>
            </a:r>
            <a:endParaRPr lang="en-US" dirty="0">
              <a:solidFill>
                <a:schemeClr val="bg1"/>
              </a:solidFill>
              <a:latin typeface="+mj-lt"/>
            </a:endParaRPr>
          </a:p>
        </p:txBody>
      </p:sp>
    </p:spTree>
    <p:extLst>
      <p:ext uri="{BB962C8B-B14F-4D97-AF65-F5344CB8AC3E}">
        <p14:creationId xmlns:p14="http://schemas.microsoft.com/office/powerpoint/2010/main" val="150514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526942" y="3963656"/>
            <a:ext cx="13669505" cy="625641"/>
          </a:xfrm>
        </p:spPr>
        <p:txBody>
          <a:bodyPr/>
          <a:lstStyle/>
          <a:p>
            <a:r>
              <a:rPr lang="en-US" sz="5400" dirty="0" smtClean="0"/>
              <a:t>[ github.com/</a:t>
            </a:r>
            <a:r>
              <a:rPr lang="en-US" sz="5400" dirty="0" err="1" smtClean="0"/>
              <a:t>stephanware</a:t>
            </a:r>
            <a:r>
              <a:rPr lang="en-US" sz="5400" dirty="0" smtClean="0"/>
              <a:t>/history ]</a:t>
            </a:r>
            <a:endParaRPr lang="en-US" sz="5400" dirty="0">
              <a:solidFill>
                <a:schemeClr val="accent1"/>
              </a:solidFill>
            </a:endParaRPr>
          </a:p>
        </p:txBody>
      </p:sp>
      <p:sp>
        <p:nvSpPr>
          <p:cNvPr id="11" name="Text Placeholder 10"/>
          <p:cNvSpPr>
            <a:spLocks noGrp="1"/>
          </p:cNvSpPr>
          <p:nvPr>
            <p:ph type="body" sz="quarter" idx="11"/>
          </p:nvPr>
        </p:nvSpPr>
        <p:spPr>
          <a:xfrm>
            <a:off x="-278969" y="2378340"/>
            <a:ext cx="12708610" cy="996170"/>
          </a:xfrm>
        </p:spPr>
        <p:txBody>
          <a:bodyPr/>
          <a:lstStyle/>
          <a:p>
            <a:r>
              <a:rPr lang="en-US" sz="2800" dirty="0" smtClean="0"/>
              <a:t>Check out the below link </a:t>
            </a:r>
          </a:p>
          <a:p>
            <a:r>
              <a:rPr lang="en-US" sz="2800" dirty="0" smtClean="0"/>
              <a:t> Download | </a:t>
            </a:r>
            <a:r>
              <a:rPr lang="en-US" sz="2800" dirty="0" err="1" smtClean="0"/>
              <a:t>pptx</a:t>
            </a:r>
            <a:r>
              <a:rPr lang="en-US" sz="2800" dirty="0" smtClean="0"/>
              <a:t> | pdfs | history related study materials</a:t>
            </a:r>
            <a:endParaRPr lang="en-US" sz="2800" dirty="0"/>
          </a:p>
        </p:txBody>
      </p:sp>
      <p:sp>
        <p:nvSpPr>
          <p:cNvPr id="12" name="Text Placeholder 11"/>
          <p:cNvSpPr>
            <a:spLocks noGrp="1"/>
          </p:cNvSpPr>
          <p:nvPr>
            <p:ph type="body" sz="quarter" idx="12"/>
          </p:nvPr>
        </p:nvSpPr>
        <p:spPr>
          <a:xfrm>
            <a:off x="4381917" y="323323"/>
            <a:ext cx="3502562" cy="840230"/>
          </a:xfrm>
        </p:spPr>
        <p:txBody>
          <a:bodyPr/>
          <a:lstStyle/>
          <a:p>
            <a:r>
              <a:rPr lang="en-US" sz="5400" dirty="0" smtClean="0"/>
              <a:t>Download</a:t>
            </a:r>
            <a:endParaRPr lang="en-US" sz="5400" dirty="0"/>
          </a:p>
        </p:txBody>
      </p:sp>
    </p:spTree>
    <p:extLst>
      <p:ext uri="{BB962C8B-B14F-4D97-AF65-F5344CB8AC3E}">
        <p14:creationId xmlns:p14="http://schemas.microsoft.com/office/powerpoint/2010/main" val="42357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941" y="3348226"/>
            <a:ext cx="9107555" cy="1200329"/>
          </a:xfrm>
        </p:spPr>
        <p:txBody>
          <a:bodyPr/>
          <a:lstStyle/>
          <a:p>
            <a:r>
              <a:rPr lang="en-US" dirty="0" smtClean="0"/>
              <a:t>THANK YOU</a:t>
            </a:r>
            <a:endParaRPr lang="en-US" dirty="0"/>
          </a:p>
        </p:txBody>
      </p:sp>
    </p:spTree>
    <p:extLst>
      <p:ext uri="{BB962C8B-B14F-4D97-AF65-F5344CB8AC3E}">
        <p14:creationId xmlns:p14="http://schemas.microsoft.com/office/powerpoint/2010/main" val="417955288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247719" y="2598006"/>
            <a:ext cx="11887200" cy="1311128"/>
          </a:xfrm>
          <a:gradFill>
            <a:gsLst>
              <a:gs pos="15000">
                <a:schemeClr val="accent2">
                  <a:lumMod val="75000"/>
                </a:schemeClr>
              </a:gs>
              <a:gs pos="47000">
                <a:schemeClr val="tx2">
                  <a:lumMod val="50000"/>
                </a:schemeClr>
              </a:gs>
            </a:gsLst>
            <a:lin ang="5400000" scaled="1"/>
          </a:gradFill>
        </p:spPr>
        <p:txBody>
          <a:bodyPr/>
          <a:lstStyle/>
          <a:p>
            <a:r>
              <a:rPr lang="en-US" sz="4400" b="1" dirty="0"/>
              <a:t>“</a:t>
            </a:r>
            <a:r>
              <a:rPr lang="en-US" sz="4400" dirty="0"/>
              <a:t>One is not born, but rather becomes a women.”</a:t>
            </a:r>
          </a:p>
        </p:txBody>
      </p:sp>
      <p:sp>
        <p:nvSpPr>
          <p:cNvPr id="3" name="Text Placeholder 2"/>
          <p:cNvSpPr>
            <a:spLocks noGrp="1"/>
          </p:cNvSpPr>
          <p:nvPr>
            <p:ph type="body" sz="quarter" idx="14"/>
          </p:nvPr>
        </p:nvSpPr>
        <p:spPr>
          <a:xfrm>
            <a:off x="3984834" y="3696766"/>
            <a:ext cx="8097839" cy="424732"/>
          </a:xfrm>
        </p:spPr>
        <p:txBody>
          <a:bodyPr/>
          <a:lstStyle/>
          <a:p>
            <a:r>
              <a:rPr lang="en-US" sz="2400" dirty="0"/>
              <a:t>—Simone de Beauvoir</a:t>
            </a:r>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5</a:t>
            </a:fld>
            <a:endParaRPr lang="en-US"/>
          </a:p>
        </p:txBody>
      </p:sp>
      <p:sp>
        <p:nvSpPr>
          <p:cNvPr id="9" name="TextBox 8"/>
          <p:cNvSpPr txBox="1"/>
          <p:nvPr/>
        </p:nvSpPr>
        <p:spPr>
          <a:xfrm>
            <a:off x="1112688" y="243411"/>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Tree>
    <p:extLst>
      <p:ext uri="{BB962C8B-B14F-4D97-AF65-F5344CB8AC3E}">
        <p14:creationId xmlns:p14="http://schemas.microsoft.com/office/powerpoint/2010/main" val="23761056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12155" y="3222438"/>
            <a:ext cx="2377440" cy="840230"/>
          </a:xfrm>
        </p:spPr>
        <p:txBody>
          <a:bodyPr/>
          <a:lstStyle/>
          <a:p>
            <a:r>
              <a:rPr lang="en-US" sz="5400" dirty="0" smtClean="0"/>
              <a:t>India</a:t>
            </a:r>
            <a:endParaRPr lang="en-US" sz="5400" dirty="0"/>
          </a:p>
        </p:txBody>
      </p:sp>
      <p:sp>
        <p:nvSpPr>
          <p:cNvPr id="12" name="Content Placeholder 11"/>
          <p:cNvSpPr>
            <a:spLocks noGrp="1"/>
          </p:cNvSpPr>
          <p:nvPr>
            <p:ph idx="14"/>
          </p:nvPr>
        </p:nvSpPr>
        <p:spPr>
          <a:xfrm>
            <a:off x="1827493" y="3246989"/>
            <a:ext cx="5085348" cy="1716367"/>
          </a:xfrm>
        </p:spPr>
        <p:txBody>
          <a:bodyPr/>
          <a:lstStyle/>
          <a:p>
            <a:r>
              <a:rPr lang="en-US" sz="5400" spc="-300" dirty="0"/>
              <a:t>South Africa</a:t>
            </a:r>
          </a:p>
          <a:p>
            <a:endParaRPr lang="en-US" sz="5400" dirty="0"/>
          </a:p>
        </p:txBody>
      </p:sp>
      <p:sp>
        <p:nvSpPr>
          <p:cNvPr id="13" name="Content Placeholder 12"/>
          <p:cNvSpPr>
            <a:spLocks noGrp="1"/>
          </p:cNvSpPr>
          <p:nvPr>
            <p:ph idx="18"/>
          </p:nvPr>
        </p:nvSpPr>
        <p:spPr>
          <a:xfrm>
            <a:off x="312155" y="2289708"/>
            <a:ext cx="2377440" cy="840230"/>
          </a:xfrm>
        </p:spPr>
        <p:txBody>
          <a:bodyPr/>
          <a:lstStyle/>
          <a:p>
            <a:r>
              <a:rPr lang="en-US" dirty="0" smtClean="0"/>
              <a:t>1</a:t>
            </a:r>
            <a:endParaRPr lang="en-US" dirty="0"/>
          </a:p>
        </p:txBody>
      </p:sp>
      <p:sp>
        <p:nvSpPr>
          <p:cNvPr id="14" name="Content Placeholder 13"/>
          <p:cNvSpPr>
            <a:spLocks noGrp="1"/>
          </p:cNvSpPr>
          <p:nvPr>
            <p:ph idx="19"/>
          </p:nvPr>
        </p:nvSpPr>
        <p:spPr/>
        <p:txBody>
          <a:bodyPr/>
          <a:lstStyle/>
          <a:p>
            <a:r>
              <a:rPr lang="en-US" dirty="0" smtClean="0"/>
              <a:t>2</a:t>
            </a:r>
            <a:endParaRPr lang="en-US" dirty="0"/>
          </a:p>
        </p:txBody>
      </p:sp>
      <p:sp>
        <p:nvSpPr>
          <p:cNvPr id="16" name="Content Placeholder 15"/>
          <p:cNvSpPr>
            <a:spLocks noGrp="1"/>
          </p:cNvSpPr>
          <p:nvPr>
            <p:ph idx="22"/>
          </p:nvPr>
        </p:nvSpPr>
        <p:spPr/>
        <p:txBody>
          <a:bodyPr/>
          <a:lstStyle/>
          <a:p>
            <a:r>
              <a:rPr lang="en-US" dirty="0" smtClean="0"/>
              <a:t>4</a:t>
            </a:r>
            <a:endParaRPr lang="en-US" dirty="0"/>
          </a:p>
        </p:txBody>
      </p:sp>
      <p:sp>
        <p:nvSpPr>
          <p:cNvPr id="17" name="Content Placeholder 16"/>
          <p:cNvSpPr>
            <a:spLocks noGrp="1"/>
          </p:cNvSpPr>
          <p:nvPr>
            <p:ph idx="23"/>
          </p:nvPr>
        </p:nvSpPr>
        <p:spPr>
          <a:xfrm>
            <a:off x="8147513" y="3268605"/>
            <a:ext cx="4139539" cy="840230"/>
          </a:xfrm>
        </p:spPr>
        <p:txBody>
          <a:bodyPr/>
          <a:lstStyle/>
          <a:p>
            <a:r>
              <a:rPr lang="en-US" sz="5400" spc="-300" dirty="0" smtClean="0"/>
              <a:t>Saudi </a:t>
            </a:r>
            <a:r>
              <a:rPr lang="en-US" sz="5400" spc="-300" dirty="0"/>
              <a:t>Arabia</a:t>
            </a:r>
          </a:p>
        </p:txBody>
      </p:sp>
      <p:sp>
        <p:nvSpPr>
          <p:cNvPr id="20" name="Content Placeholder 19"/>
          <p:cNvSpPr>
            <a:spLocks noGrp="1"/>
          </p:cNvSpPr>
          <p:nvPr>
            <p:ph idx="26"/>
          </p:nvPr>
        </p:nvSpPr>
        <p:spPr>
          <a:xfrm>
            <a:off x="6050739" y="3255379"/>
            <a:ext cx="2377440" cy="840230"/>
          </a:xfrm>
        </p:spPr>
        <p:txBody>
          <a:bodyPr/>
          <a:lstStyle/>
          <a:p>
            <a:r>
              <a:rPr lang="en-US" sz="5400" dirty="0"/>
              <a:t>Brazil</a:t>
            </a:r>
          </a:p>
        </p:txBody>
      </p:sp>
      <p:sp>
        <p:nvSpPr>
          <p:cNvPr id="15" name="Content Placeholder 14"/>
          <p:cNvSpPr>
            <a:spLocks noGrp="1"/>
          </p:cNvSpPr>
          <p:nvPr>
            <p:ph idx="20"/>
          </p:nvPr>
        </p:nvSpPr>
        <p:spPr/>
        <p:txBody>
          <a:bodyPr/>
          <a:lstStyle/>
          <a:p>
            <a:r>
              <a:rPr lang="en-US" dirty="0" smtClean="0"/>
              <a:t>3</a:t>
            </a:r>
            <a:endParaRPr lang="en-US" dirty="0"/>
          </a:p>
        </p:txBody>
      </p:sp>
      <p:sp>
        <p:nvSpPr>
          <p:cNvPr id="27" name="Text Placeholder 4"/>
          <p:cNvSpPr txBox="1">
            <a:spLocks/>
          </p:cNvSpPr>
          <p:nvPr/>
        </p:nvSpPr>
        <p:spPr>
          <a:xfrm>
            <a:off x="2252193" y="136478"/>
            <a:ext cx="8365765" cy="646331"/>
          </a:xfrm>
          <a:prstGeom prst="rect">
            <a:avLst/>
          </a:prstGeom>
        </p:spPr>
        <p:style>
          <a:lnRef idx="0">
            <a:schemeClr val="accent6"/>
          </a:lnRef>
          <a:fillRef idx="3">
            <a:schemeClr val="accent6"/>
          </a:fillRef>
          <a:effectRef idx="3">
            <a:schemeClr val="accent6"/>
          </a:effectRef>
          <a:fontRef idx="minor">
            <a:schemeClr val="lt1"/>
          </a:fontRef>
        </p:style>
        <p:txBody>
          <a:bodyPr vert="horz" wrap="square" lIns="91440" tIns="45720" rIns="91440" bIns="45720" rtlCol="0">
            <a:spAutoFit/>
          </a:bodyPr>
          <a:lstStyle>
            <a:lvl1pPr marL="0" indent="0" algn="ctr" defTabSz="914377"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vl2pPr marL="0" indent="0" algn="l" defTabSz="914377"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2pPr>
            <a:lvl3pPr marL="0" indent="0" algn="l" defTabSz="914377" rtl="0" eaLnBrk="1" latinLnBrk="0" hangingPunct="1">
              <a:lnSpc>
                <a:spcPct val="90000"/>
              </a:lnSpc>
              <a:spcBef>
                <a:spcPts val="1200"/>
              </a:spcBef>
              <a:spcAft>
                <a:spcPts val="1200"/>
              </a:spcAft>
              <a:buFont typeface="Arial" panose="020B0604020202020204" pitchFamily="34" charset="0"/>
              <a:buNone/>
              <a:defRPr sz="2000" b="1" kern="1200">
                <a:solidFill>
                  <a:schemeClr val="lt1"/>
                </a:solidFill>
                <a:latin typeface="+mn-lt"/>
                <a:ea typeface="+mn-ea"/>
                <a:cs typeface="+mn-cs"/>
              </a:defRPr>
            </a:lvl3pPr>
            <a:lvl4pPr marL="0" indent="0" algn="l" defTabSz="914377" rtl="0" eaLnBrk="1" latinLnBrk="0" hangingPunct="1">
              <a:lnSpc>
                <a:spcPct val="90000"/>
              </a:lnSpc>
              <a:spcBef>
                <a:spcPts val="0"/>
              </a:spcBef>
              <a:spcAft>
                <a:spcPts val="600"/>
              </a:spcAft>
              <a:buFont typeface="Arial" panose="020B0604020202020204" pitchFamily="34" charset="0"/>
              <a:buNone/>
              <a:defRPr sz="1600" kern="1200">
                <a:solidFill>
                  <a:schemeClr val="lt1"/>
                </a:solidFill>
                <a:latin typeface="+mn-lt"/>
                <a:ea typeface="+mn-ea"/>
                <a:cs typeface="+mn-cs"/>
              </a:defRPr>
            </a:lvl4pPr>
            <a:lvl5pPr marL="0" indent="0" algn="l" defTabSz="914377" rtl="0" eaLnBrk="1" latinLnBrk="0" hangingPunct="1">
              <a:lnSpc>
                <a:spcPct val="90000"/>
              </a:lnSpc>
              <a:spcBef>
                <a:spcPts val="0"/>
              </a:spcBef>
              <a:spcAft>
                <a:spcPts val="1200"/>
              </a:spcAft>
              <a:buFont typeface="Arial" panose="020B0604020202020204" pitchFamily="34" charset="0"/>
              <a:buNone/>
              <a:defRPr sz="1600" kern="1200">
                <a:solidFill>
                  <a:schemeClr val="lt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4000" dirty="0" smtClean="0">
                <a:solidFill>
                  <a:schemeClr val="bg1"/>
                </a:solidFill>
              </a:rPr>
              <a:t>The Feminist Movements In South</a:t>
            </a:r>
            <a:endParaRPr lang="en-US" sz="4000" dirty="0">
              <a:solidFill>
                <a:schemeClr val="bg1"/>
              </a:solidFill>
            </a:endParaRPr>
          </a:p>
        </p:txBody>
      </p:sp>
    </p:spTree>
    <p:extLst>
      <p:ext uri="{BB962C8B-B14F-4D97-AF65-F5344CB8AC3E}">
        <p14:creationId xmlns:p14="http://schemas.microsoft.com/office/powerpoint/2010/main" val="25077292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AE1514C-5E56-4738-A1FF-4B1CFD2A3E36}" type="slidenum">
              <a:rPr lang="en-US" smtClean="0"/>
              <a:pPr/>
              <a:t>7</a:t>
            </a:fld>
            <a:endParaRPr lang="en-US"/>
          </a:p>
        </p:txBody>
      </p:sp>
      <p:sp>
        <p:nvSpPr>
          <p:cNvPr id="16" name="Content Placeholder 15"/>
          <p:cNvSpPr>
            <a:spLocks noGrp="1"/>
          </p:cNvSpPr>
          <p:nvPr>
            <p:ph idx="18"/>
          </p:nvPr>
        </p:nvSpPr>
        <p:spPr>
          <a:xfrm>
            <a:off x="4907280" y="572889"/>
            <a:ext cx="2377440" cy="871008"/>
          </a:xfrm>
        </p:spPr>
        <p:txBody>
          <a:bodyPr/>
          <a:lstStyle/>
          <a:p>
            <a:r>
              <a:rPr lang="en-US" dirty="0" smtClean="0"/>
              <a:t>1</a:t>
            </a:r>
            <a:endParaRPr lang="en-US" dirty="0"/>
          </a:p>
        </p:txBody>
      </p:sp>
      <p:sp>
        <p:nvSpPr>
          <p:cNvPr id="42" name="Text Placeholder 41"/>
          <p:cNvSpPr>
            <a:spLocks noGrp="1"/>
          </p:cNvSpPr>
          <p:nvPr>
            <p:ph type="body" sz="quarter" idx="11"/>
          </p:nvPr>
        </p:nvSpPr>
        <p:spPr>
          <a:xfrm>
            <a:off x="2994140" y="2253351"/>
            <a:ext cx="6203723" cy="3123932"/>
          </a:xfrm>
        </p:spPr>
        <p:txBody>
          <a:bodyPr/>
          <a:lstStyle/>
          <a:p>
            <a:r>
              <a:rPr lang="en-US" dirty="0" smtClean="0"/>
              <a:t>Major Events</a:t>
            </a:r>
          </a:p>
          <a:p>
            <a:pPr lvl="2"/>
            <a:r>
              <a:rPr lang="en-US" i="1" dirty="0" smtClean="0"/>
              <a:t> </a:t>
            </a:r>
            <a:r>
              <a:rPr lang="en-US" sz="2000" i="1" dirty="0"/>
              <a:t>“Although patriarchy is deeply entrenched in modern-day India, the country has a long tradition of women who resisted conformity, even under severe societal pressure. These stories of feminism are as multicultural and diverse as India itself. Here is a look at the fascinating journey of feminism through the ages in India”</a:t>
            </a:r>
            <a:endParaRPr lang="en-US" sz="2000" dirty="0"/>
          </a:p>
        </p:txBody>
      </p:sp>
      <p:sp>
        <p:nvSpPr>
          <p:cNvPr id="21" name="Text Placeholder 20"/>
          <p:cNvSpPr>
            <a:spLocks noGrp="1"/>
          </p:cNvSpPr>
          <p:nvPr>
            <p:ph type="body" sz="quarter" idx="19"/>
          </p:nvPr>
        </p:nvSpPr>
        <p:spPr>
          <a:xfrm>
            <a:off x="3048000" y="1413125"/>
            <a:ext cx="6096000" cy="590931"/>
          </a:xfrm>
        </p:spPr>
        <p:txBody>
          <a:bodyPr/>
          <a:lstStyle/>
          <a:p>
            <a:r>
              <a:rPr lang="en-US" dirty="0" smtClean="0"/>
              <a:t>Feminism In India</a:t>
            </a:r>
            <a:endParaRPr lang="en-US" dirty="0"/>
          </a:p>
        </p:txBody>
      </p:sp>
    </p:spTree>
    <p:extLst>
      <p:ext uri="{BB962C8B-B14F-4D97-AF65-F5344CB8AC3E}">
        <p14:creationId xmlns:p14="http://schemas.microsoft.com/office/powerpoint/2010/main" val="12148382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555244" y="3"/>
            <a:ext cx="4083304"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India</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8</a:t>
            </a:fld>
            <a:endParaRPr lang="en-US"/>
          </a:p>
        </p:txBody>
      </p:sp>
      <p:sp>
        <p:nvSpPr>
          <p:cNvPr id="5" name="TextBox 4"/>
          <p:cNvSpPr txBox="1"/>
          <p:nvPr/>
        </p:nvSpPr>
        <p:spPr>
          <a:xfrm>
            <a:off x="5235229" y="594575"/>
            <a:ext cx="6855171" cy="3970318"/>
          </a:xfrm>
          <a:prstGeom prst="rect">
            <a:avLst/>
          </a:prstGeom>
          <a:noFill/>
        </p:spPr>
        <p:txBody>
          <a:bodyPr wrap="square" rtlCol="0">
            <a:spAutoFit/>
          </a:bodyPr>
          <a:lstStyle/>
          <a:p>
            <a:pPr>
              <a:spcAft>
                <a:spcPts val="800"/>
              </a:spcAft>
            </a:pPr>
            <a:r>
              <a:rPr lang="en-US" sz="2800" i="1" dirty="0">
                <a:solidFill>
                  <a:srgbClr val="FFFF00"/>
                </a:solidFill>
                <a:latin typeface="Georgia" panose="02040502050405020303" pitchFamily="18" charset="0"/>
                <a:ea typeface="SimSun" panose="02010600030101010101" pitchFamily="2" charset="-122"/>
                <a:cs typeface="Arial" panose="020B0604020202020204" pitchFamily="34" charset="0"/>
              </a:rPr>
              <a:t>During the 19th century</a:t>
            </a:r>
            <a:r>
              <a:rPr lang="en-US" sz="2800" dirty="0">
                <a:solidFill>
                  <a:schemeClr val="bg1"/>
                </a:solidFill>
                <a:latin typeface="Georgia" panose="02040502050405020303" pitchFamily="18" charset="0"/>
                <a:ea typeface="SimSun" panose="02010600030101010101" pitchFamily="2" charset="-122"/>
                <a:cs typeface="Arial" panose="020B0604020202020204" pitchFamily="34" charset="0"/>
              </a:rPr>
              <a:t>, </a:t>
            </a:r>
            <a:r>
              <a:rPr lang="en-US" sz="2800" dirty="0">
                <a:solidFill>
                  <a:schemeClr val="bg1"/>
                </a:solidFill>
                <a:latin typeface="+mj-lt"/>
                <a:ea typeface="SimSun" panose="02010600030101010101" pitchFamily="2" charset="-122"/>
                <a:cs typeface="Arial" panose="020B0604020202020204" pitchFamily="34" charset="0"/>
              </a:rPr>
              <a:t>the Indian woman’s quest for civil, political and religious rights arose from the belly of the great social and religious reform movements of the era. Historians refer to the abolition of Sati as the first watershed moment in India’s modern feminist </a:t>
            </a:r>
            <a:r>
              <a:rPr lang="en-US" sz="2800" dirty="0" smtClean="0">
                <a:solidFill>
                  <a:schemeClr val="bg1"/>
                </a:solidFill>
                <a:latin typeface="+mj-lt"/>
                <a:ea typeface="SimSun" panose="02010600030101010101" pitchFamily="2" charset="-122"/>
                <a:cs typeface="Arial" panose="020B0604020202020204" pitchFamily="34" charset="0"/>
              </a:rPr>
              <a:t>movement. Raja Ram Mohan Roy played </a:t>
            </a:r>
            <a:r>
              <a:rPr lang="en-US" sz="2800" dirty="0" smtClean="0">
                <a:solidFill>
                  <a:schemeClr val="bg1"/>
                </a:solidFill>
                <a:latin typeface="+mj-lt"/>
                <a:ea typeface="SimSun" panose="02010600030101010101" pitchFamily="2" charset="-122"/>
                <a:cs typeface="Arial" panose="020B0604020202020204" pitchFamily="34" charset="0"/>
              </a:rPr>
              <a:t>an important role in getting the Sati System </a:t>
            </a:r>
            <a:r>
              <a:rPr lang="en-US" sz="2800" dirty="0" smtClean="0">
                <a:solidFill>
                  <a:schemeClr val="bg1"/>
                </a:solidFill>
                <a:latin typeface="+mj-lt"/>
                <a:ea typeface="SimSun" panose="02010600030101010101" pitchFamily="2" charset="-122"/>
                <a:cs typeface="Arial" panose="020B0604020202020204" pitchFamily="34" charset="0"/>
              </a:rPr>
              <a:t>Abolished</a:t>
            </a:r>
            <a:endParaRPr lang="en-US" sz="2800" dirty="0">
              <a:solidFill>
                <a:schemeClr val="bg1"/>
              </a:solidFill>
              <a:latin typeface="+mj-lt"/>
              <a:ea typeface="SimSun" panose="02010600030101010101" pitchFamily="2" charset="-122"/>
              <a:cs typeface="Times New Roman" panose="02020603050405020304" pitchFamily="18" charset="0"/>
            </a:endParaRPr>
          </a:p>
        </p:txBody>
      </p:sp>
      <p:sp>
        <p:nvSpPr>
          <p:cNvPr id="7" name="TextBox 6"/>
          <p:cNvSpPr txBox="1"/>
          <p:nvPr/>
        </p:nvSpPr>
        <p:spPr>
          <a:xfrm>
            <a:off x="1" y="4420734"/>
            <a:ext cx="12192000" cy="2246769"/>
          </a:xfrm>
          <a:prstGeom prst="rect">
            <a:avLst/>
          </a:prstGeom>
          <a:noFill/>
        </p:spPr>
        <p:txBody>
          <a:bodyPr wrap="square" rtlCol="0">
            <a:spAutoFit/>
          </a:bodyPr>
          <a:lstStyle/>
          <a:p>
            <a:r>
              <a:rPr lang="en-US" sz="2800" b="1" i="1" dirty="0" smtClean="0">
                <a:solidFill>
                  <a:srgbClr val="FFFF00"/>
                </a:solidFill>
                <a:latin typeface="Georgia" panose="02040502050405020303" pitchFamily="18" charset="0"/>
              </a:rPr>
              <a:t>P</a:t>
            </a:r>
            <a:r>
              <a:rPr lang="en-US" sz="2800" i="1" dirty="0" smtClean="0">
                <a:solidFill>
                  <a:srgbClr val="FFFF00"/>
                </a:solidFill>
                <a:latin typeface="Georgia" panose="02040502050405020303" pitchFamily="18" charset="0"/>
              </a:rPr>
              <a:t>re Independence</a:t>
            </a:r>
            <a:r>
              <a:rPr lang="en-US" sz="2800" dirty="0" smtClean="0">
                <a:solidFill>
                  <a:srgbClr val="FFFF00"/>
                </a:solidFill>
                <a:latin typeface="Georgia" panose="02040502050405020303" pitchFamily="18" charset="0"/>
              </a:rPr>
              <a:t> </a:t>
            </a:r>
            <a:r>
              <a:rPr lang="en-US" sz="2800" dirty="0" smtClean="0">
                <a:solidFill>
                  <a:schemeClr val="bg1"/>
                </a:solidFill>
                <a:latin typeface="Georgia" panose="02040502050405020303" pitchFamily="18" charset="0"/>
              </a:rPr>
              <a:t>,</a:t>
            </a:r>
            <a:r>
              <a:rPr lang="en-US" sz="2800" dirty="0">
                <a:solidFill>
                  <a:schemeClr val="bg1"/>
                </a:solidFill>
                <a:latin typeface="+mj-lt"/>
              </a:rPr>
              <a:t> </a:t>
            </a:r>
            <a:r>
              <a:rPr lang="en-US" sz="2800" dirty="0" smtClean="0">
                <a:solidFill>
                  <a:schemeClr val="bg1"/>
                </a:solidFill>
                <a:latin typeface="+mj-lt"/>
              </a:rPr>
              <a:t>The era </a:t>
            </a:r>
            <a:r>
              <a:rPr lang="en-US" sz="2800" dirty="0">
                <a:solidFill>
                  <a:schemeClr val="bg1"/>
                </a:solidFill>
                <a:latin typeface="+mj-lt"/>
              </a:rPr>
              <a:t>also saw the rise of several women’s organizations like women’s wings which not only took up the cause of women but gave women space and opportunity to secure the desired changes.  In 1904, a women’s wing was started in the National Social Conference, which was later called the </a:t>
            </a:r>
            <a:r>
              <a:rPr lang="en-US" sz="2800" dirty="0">
                <a:solidFill>
                  <a:srgbClr val="00B050"/>
                </a:solidFill>
                <a:latin typeface="+mj-lt"/>
              </a:rPr>
              <a:t>Indian Women’s Conference(IWC)</a:t>
            </a:r>
            <a:endParaRPr lang="en-US" dirty="0">
              <a:solidFill>
                <a:srgbClr val="00B050"/>
              </a:solidFill>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67928" y="1012183"/>
            <a:ext cx="4965700" cy="3310466"/>
          </a:xfrm>
          <a:prstGeom prst="rect">
            <a:avLst/>
          </a:prstGeom>
        </p:spPr>
      </p:pic>
    </p:spTree>
    <p:extLst>
      <p:ext uri="{BB962C8B-B14F-4D97-AF65-F5344CB8AC3E}">
        <p14:creationId xmlns:p14="http://schemas.microsoft.com/office/powerpoint/2010/main" val="42555526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75000"/>
              </a:schemeClr>
            </a:gs>
            <a:gs pos="47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32" name="Title 31"/>
          <p:cNvSpPr>
            <a:spLocks noGrp="1"/>
          </p:cNvSpPr>
          <p:nvPr>
            <p:ph type="title"/>
          </p:nvPr>
        </p:nvSpPr>
        <p:spPr>
          <a:xfrm>
            <a:off x="237744" y="-25400"/>
            <a:ext cx="4083304" cy="914096"/>
          </a:xfrm>
        </p:spPr>
        <p:style>
          <a:lnRef idx="0">
            <a:schemeClr val="accent5"/>
          </a:lnRef>
          <a:fillRef idx="3">
            <a:schemeClr val="accent5"/>
          </a:fillRef>
          <a:effectRef idx="3">
            <a:schemeClr val="accent5"/>
          </a:effectRef>
          <a:fontRef idx="minor">
            <a:schemeClr val="lt1"/>
          </a:fontRef>
        </p:style>
        <p:txBody>
          <a:bodyPr/>
          <a:lstStyle/>
          <a:p>
            <a:r>
              <a:rPr lang="en-US" b="1" dirty="0" smtClean="0">
                <a:gradFill>
                  <a:gsLst>
                    <a:gs pos="15000">
                      <a:schemeClr val="bg1"/>
                    </a:gs>
                    <a:gs pos="47000">
                      <a:schemeClr val="bg1"/>
                    </a:gs>
                  </a:gsLst>
                  <a:lin ang="5400000" scaled="1"/>
                </a:gradFill>
              </a:rPr>
              <a:t>Feminism In India</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9</a:t>
            </a:fld>
            <a:endParaRPr lang="en-US"/>
          </a:p>
        </p:txBody>
      </p:sp>
      <p:sp>
        <p:nvSpPr>
          <p:cNvPr id="5" name="TextBox 4"/>
          <p:cNvSpPr txBox="1"/>
          <p:nvPr/>
        </p:nvSpPr>
        <p:spPr>
          <a:xfrm>
            <a:off x="4541520" y="209896"/>
            <a:ext cx="7688582" cy="3970318"/>
          </a:xfrm>
          <a:prstGeom prst="rect">
            <a:avLst/>
          </a:prstGeom>
          <a:noFill/>
        </p:spPr>
        <p:txBody>
          <a:bodyPr wrap="square" rtlCol="0">
            <a:spAutoFit/>
          </a:bodyPr>
          <a:lstStyle/>
          <a:p>
            <a:r>
              <a:rPr lang="en-US" sz="2800" i="1" dirty="0">
                <a:solidFill>
                  <a:srgbClr val="00B050"/>
                </a:solidFill>
              </a:rPr>
              <a:t>All India Women’s Conference (AIWC). </a:t>
            </a:r>
            <a:r>
              <a:rPr lang="en-US" sz="2800" i="1" dirty="0">
                <a:solidFill>
                  <a:schemeClr val="bg1"/>
                </a:solidFill>
              </a:rPr>
              <a:t>Women within the national movement had begun insisting on greater political and economic participation. Other pioneering organizations. included the Bharat </a:t>
            </a:r>
            <a:r>
              <a:rPr lang="en-US" sz="2800" i="1" dirty="0" err="1">
                <a:solidFill>
                  <a:schemeClr val="bg1"/>
                </a:solidFill>
              </a:rPr>
              <a:t>Stri</a:t>
            </a:r>
            <a:r>
              <a:rPr lang="en-US" sz="2800" i="1" dirty="0">
                <a:solidFill>
                  <a:schemeClr val="bg1"/>
                </a:solidFill>
              </a:rPr>
              <a:t> Mandal in Calcutta, formed in 1910 by Sarala Devi, and the Women’s India Association founded in 1917 by Annie Besant and many others..</a:t>
            </a:r>
            <a:endParaRPr lang="en-US" sz="2800" i="1" dirty="0" smtClean="0">
              <a:solidFill>
                <a:schemeClr val="bg1"/>
              </a:solidFill>
            </a:endParaRPr>
          </a:p>
          <a:p>
            <a:endParaRPr lang="en-US" sz="2800" dirty="0">
              <a:solidFill>
                <a:schemeClr val="bg1"/>
              </a:solidFill>
              <a:latin typeface="+mj-lt"/>
            </a:endParaRPr>
          </a:p>
        </p:txBody>
      </p:sp>
      <p:sp>
        <p:nvSpPr>
          <p:cNvPr id="7" name="TextBox 6"/>
          <p:cNvSpPr txBox="1"/>
          <p:nvPr/>
        </p:nvSpPr>
        <p:spPr>
          <a:xfrm>
            <a:off x="161546" y="3704613"/>
            <a:ext cx="12030456" cy="3108543"/>
          </a:xfrm>
          <a:prstGeom prst="rect">
            <a:avLst/>
          </a:prstGeom>
          <a:noFill/>
        </p:spPr>
        <p:txBody>
          <a:bodyPr wrap="square" rtlCol="0">
            <a:spAutoFit/>
          </a:bodyPr>
          <a:lstStyle/>
          <a:p>
            <a:r>
              <a:rPr lang="en-US" sz="2800" b="1" i="1" dirty="0">
                <a:solidFill>
                  <a:srgbClr val="FFFF00"/>
                </a:solidFill>
              </a:rPr>
              <a:t>P</a:t>
            </a:r>
            <a:r>
              <a:rPr lang="en-US" sz="2800" i="1" dirty="0">
                <a:solidFill>
                  <a:srgbClr val="FFFF00"/>
                </a:solidFill>
              </a:rPr>
              <a:t>ost </a:t>
            </a:r>
            <a:r>
              <a:rPr lang="en-US" sz="2800" i="1" dirty="0">
                <a:solidFill>
                  <a:srgbClr val="FFFF00"/>
                </a:solidFill>
                <a:latin typeface="Georgia" panose="02040502050405020303" pitchFamily="18" charset="0"/>
              </a:rPr>
              <a:t>Independence</a:t>
            </a:r>
            <a:r>
              <a:rPr lang="en-US" sz="2800" dirty="0">
                <a:solidFill>
                  <a:srgbClr val="FFFF00"/>
                </a:solidFill>
              </a:rPr>
              <a:t>,</a:t>
            </a:r>
            <a:r>
              <a:rPr lang="en-US" sz="2800" dirty="0">
                <a:solidFill>
                  <a:schemeClr val="bg1"/>
                </a:solidFill>
              </a:rPr>
              <a:t> the question of women’s rights appeared to retreat from public discourse for a few years. The second wave of the women’s rights movement began in the mid 1970s. The issues raised this time were wide ranging – from land rights and political representation to divorce laws and child custody to sexual harassment at work, dowry and rape. The women’s movement interrogated the existing laws, with their questions becoming central in public discourse. </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744" y="1043162"/>
            <a:ext cx="4189476" cy="2661451"/>
          </a:xfrm>
          <a:prstGeom prst="rect">
            <a:avLst/>
          </a:prstGeom>
        </p:spPr>
      </p:pic>
    </p:spTree>
    <p:extLst>
      <p:ext uri="{BB962C8B-B14F-4D97-AF65-F5344CB8AC3E}">
        <p14:creationId xmlns:p14="http://schemas.microsoft.com/office/powerpoint/2010/main" val="32399048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p:bldP spid="7" grpId="0"/>
    </p:bldLst>
  </p:timing>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1233</TotalTime>
  <Words>3720</Words>
  <Application>Microsoft Office PowerPoint</Application>
  <PresentationFormat>Widescreen</PresentationFormat>
  <Paragraphs>371</Paragraphs>
  <Slides>46</Slides>
  <Notes>38</Notes>
  <HiddenSlides>1</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46</vt:i4>
      </vt:variant>
    </vt:vector>
  </HeadingPairs>
  <TitlesOfParts>
    <vt:vector size="62" baseType="lpstr">
      <vt:lpstr>SimSun</vt:lpstr>
      <vt:lpstr>Arial</vt:lpstr>
      <vt:lpstr>Arial Black</vt:lpstr>
      <vt:lpstr>Calibri</vt:lpstr>
      <vt:lpstr>Calibri Light</vt:lpstr>
      <vt:lpstr>Georgia</vt:lpstr>
      <vt:lpstr>Segoe UI</vt:lpstr>
      <vt:lpstr>Segoe UI Black</vt:lpstr>
      <vt:lpstr>Segoe UI Light</vt:lpstr>
      <vt:lpstr>Segoe UI Semibold</vt:lpstr>
      <vt:lpstr>Segoe UI Semilight</vt:lpstr>
      <vt:lpstr>Times New Roman</vt:lpstr>
      <vt:lpstr>Wingdings</vt:lpstr>
      <vt:lpstr>Storybuilding Neal Creative</vt:lpstr>
      <vt:lpstr>1_Custom Design</vt:lpstr>
      <vt:lpstr>Custom Design</vt:lpstr>
      <vt:lpstr>Feminist</vt:lpstr>
      <vt:lpstr>Group Members</vt:lpstr>
      <vt:lpstr>ACKNOWLEDGEMENT</vt:lpstr>
      <vt:lpstr>INTRODUCTION</vt:lpstr>
      <vt:lpstr>PowerPoint Presentation</vt:lpstr>
      <vt:lpstr>PowerPoint Presentation</vt:lpstr>
      <vt:lpstr>PowerPoint Presentation</vt:lpstr>
      <vt:lpstr>Feminism In India</vt:lpstr>
      <vt:lpstr>Feminism In India</vt:lpstr>
      <vt:lpstr>Feminism In India</vt:lpstr>
      <vt:lpstr>Feminism In India</vt:lpstr>
      <vt:lpstr>Feminism In India</vt:lpstr>
      <vt:lpstr>Feminism In India</vt:lpstr>
      <vt:lpstr>Feminism In India</vt:lpstr>
      <vt:lpstr>Feminism In India</vt:lpstr>
      <vt:lpstr>Feminism In India</vt:lpstr>
      <vt:lpstr>[ github.com/stephanware/history ]</vt:lpstr>
      <vt:lpstr>PowerPoint Presentation</vt:lpstr>
      <vt:lpstr>Feminism In South Africa</vt:lpstr>
      <vt:lpstr>Feminism In South Africa</vt:lpstr>
      <vt:lpstr>Feminism In South Africa</vt:lpstr>
      <vt:lpstr>Feminism In South Africa</vt:lpstr>
      <vt:lpstr>Feminism In South Africa</vt:lpstr>
      <vt:lpstr>PowerPoint Presentation</vt:lpstr>
      <vt:lpstr>Feminism In Brazil</vt:lpstr>
      <vt:lpstr>Feminism In Brazil</vt:lpstr>
      <vt:lpstr>Feminism In Brazil</vt:lpstr>
      <vt:lpstr>Feminism In Brazil</vt:lpstr>
      <vt:lpstr>Feminism In Brazil</vt:lpstr>
      <vt:lpstr>Feminism In Brazil</vt:lpstr>
      <vt:lpstr>Feminism In Brazil</vt:lpstr>
      <vt:lpstr>Feminism In Brazil</vt:lpstr>
      <vt:lpstr>Feminism In Brazil</vt:lpstr>
      <vt:lpstr>PowerPoint Presentation</vt:lpstr>
      <vt:lpstr>Feminism In Saudi Arabia</vt:lpstr>
      <vt:lpstr>Feminism In Saudi Arabia</vt:lpstr>
      <vt:lpstr>Feminism In Saudi Arabia</vt:lpstr>
      <vt:lpstr>Feminism In Brazil</vt:lpstr>
      <vt:lpstr>Feminism In Brazil</vt:lpstr>
      <vt:lpstr>Feminism In Saudi Arabia</vt:lpstr>
      <vt:lpstr>Feminism In Saudi Arabia</vt:lpstr>
      <vt:lpstr>Feminism In Saudi Arabia</vt:lpstr>
      <vt:lpstr>PowerPoint Presentation</vt:lpstr>
      <vt:lpstr>PowerPoint Presentation</vt:lpstr>
      <vt:lpstr>[ github.com/stephanware/history ]</vt:lpstr>
      <vt:lpstr>THANK YOU</vt:lpstr>
    </vt:vector>
  </TitlesOfParts>
  <Manager>Sanjeev Stephan Murmu</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POWERFUL</dc:title>
  <dc:subject>feminism</dc:subject>
  <dc:creator>samstephan066@gmail.com</dc:creator>
  <cp:keywords>Stephan</cp:keywords>
  <dc:description/>
  <cp:lastModifiedBy>Stephan</cp:lastModifiedBy>
  <cp:revision>144</cp:revision>
  <dcterms:created xsi:type="dcterms:W3CDTF">2018-03-19T03:03:16Z</dcterms:created>
  <dcterms:modified xsi:type="dcterms:W3CDTF">2018-04-16T21:23:29Z</dcterms:modified>
  <cp:category/>
</cp:coreProperties>
</file>